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DM Sans" pitchFamily="2" charset="77"/>
      <p:regular r:id="rId25"/>
    </p:embeddedFont>
    <p:embeddedFont>
      <p:font typeface="DM Sans Bold" pitchFamily="2" charset="77"/>
      <p:regular r:id="rId26"/>
      <p:bold r:id="rId27"/>
    </p:embeddedFont>
    <p:embeddedFont>
      <p:font typeface="DM Sans Italics" pitchFamily="2" charset="77"/>
      <p:regular r:id="rId28"/>
      <p:italic r:id="rId29"/>
    </p:embeddedFont>
    <p:embeddedFont>
      <p:font typeface="Kollektif Bold" panose="020B0604020101010102" pitchFamily="34" charset="77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58" autoAdjust="0"/>
  </p:normalViewPr>
  <p:slideViewPr>
    <p:cSldViewPr>
      <p:cViewPr varScale="1">
        <p:scale>
          <a:sx n="69" d="100"/>
          <a:sy n="69" d="100"/>
        </p:scale>
        <p:origin x="25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sv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3.png"/><Relationship Id="rId5" Type="http://schemas.openxmlformats.org/officeDocument/2006/relationships/image" Target="../media/image12.svg"/><Relationship Id="rId10" Type="http://schemas.openxmlformats.org/officeDocument/2006/relationships/image" Target="../media/image32.png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6.svg"/><Relationship Id="rId10" Type="http://schemas.openxmlformats.org/officeDocument/2006/relationships/hyperlink" Target="https://publish.illinois.edu/powerstudy-research/" TargetMode="External"/><Relationship Id="rId4" Type="http://schemas.openxmlformats.org/officeDocument/2006/relationships/image" Target="../media/image45.png"/><Relationship Id="rId9" Type="http://schemas.openxmlformats.org/officeDocument/2006/relationships/hyperlink" Target="https://abcdstudy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7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0.sv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FFD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FFD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FFD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486377" y="3749675"/>
            <a:ext cx="11315247" cy="278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b="1">
                <a:solidFill>
                  <a:srgbClr val="E8E9EA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WHAT IS GENDER?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45397" y="6809551"/>
            <a:ext cx="7197206" cy="2066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0"/>
              </a:lnSpc>
            </a:pPr>
            <a:r>
              <a:rPr lang="en-US" sz="3700">
                <a:solidFill>
                  <a:srgbClr val="E8E9EA"/>
                </a:solidFill>
                <a:latin typeface="DM Sans"/>
                <a:ea typeface="DM Sans"/>
                <a:cs typeface="DM Sans"/>
                <a:sym typeface="DM Sans"/>
              </a:rPr>
              <a:t>Jaime Derringer</a:t>
            </a:r>
          </a:p>
          <a:p>
            <a:pPr algn="ctr">
              <a:lnSpc>
                <a:spcPts val="4070"/>
              </a:lnSpc>
            </a:pPr>
            <a:endParaRPr lang="en-US" sz="3700">
              <a:solidFill>
                <a:srgbClr val="E8E9E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4070"/>
              </a:lnSpc>
            </a:pPr>
            <a:r>
              <a:rPr lang="en-US" sz="3700">
                <a:solidFill>
                  <a:srgbClr val="E8E9EA"/>
                </a:solidFill>
                <a:latin typeface="DM Sans"/>
                <a:ea typeface="DM Sans"/>
                <a:cs typeface="DM Sans"/>
                <a:sym typeface="DM Sans"/>
              </a:rPr>
              <a:t>Quant brown bag UIUC</a:t>
            </a:r>
          </a:p>
          <a:p>
            <a:pPr algn="ctr">
              <a:lnSpc>
                <a:spcPts val="4070"/>
              </a:lnSpc>
            </a:pPr>
            <a:r>
              <a:rPr lang="en-US" sz="3700">
                <a:solidFill>
                  <a:srgbClr val="E8E9EA"/>
                </a:solidFill>
                <a:latin typeface="DM Sans"/>
                <a:ea typeface="DM Sans"/>
                <a:cs typeface="DM Sans"/>
                <a:sym typeface="DM Sans"/>
              </a:rPr>
              <a:t>Oct 9 2024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9525" y="63583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83809" y="63869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0" y="7470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0800000">
            <a:off x="0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083809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1083809" y="962372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0800000">
            <a:off x="3321750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3321750" y="74993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5400000">
            <a:off x="4405559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237941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3321750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5400000">
            <a:off x="0" y="96383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5400000">
            <a:off x="15470622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5400000">
            <a:off x="16554431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flipH="1" flipV="1">
            <a:off x="17638239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5400000">
            <a:off x="14386813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5400000">
            <a:off x="15470622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6554431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5400000">
            <a:off x="17638239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5400000" flipH="1" flipV="1">
            <a:off x="17638239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flipH="1" flipV="1">
            <a:off x="15470622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5400000" flipH="1" flipV="1">
            <a:off x="16554431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8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8" y="0"/>
                </a:lnTo>
                <a:lnTo>
                  <a:pt x="1083808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5" name="AutoShape 3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FFD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AutoShape 3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FFD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AutoShape 3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FFD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" name="AutoShape 3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FFD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9" name="AutoShape 3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FFD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" name="AutoShape 4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FFD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" name="AutoShape 4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FFD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" name="AutoShape 4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FFD1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3166134" y="-4341298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3628748" y="-3521748"/>
            <a:ext cx="5185216" cy="5132702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-3842695" y="-3209072"/>
            <a:ext cx="5038853" cy="5038853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-4022296" y="-2850601"/>
            <a:ext cx="4867141" cy="4867141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4148951" y="-2464334"/>
            <a:ext cx="4690515" cy="4690515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-4292805" y="-2024657"/>
            <a:ext cx="4347674" cy="4347674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6192287" y="706210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266571" y="70906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182762" y="81744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0800000">
            <a:off x="16182762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7266571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933882" y="2901342"/>
            <a:ext cx="6070895" cy="6356958"/>
          </a:xfrm>
          <a:custGeom>
            <a:avLst/>
            <a:gdLst/>
            <a:ahLst/>
            <a:cxnLst/>
            <a:rect l="l" t="t" r="r" b="b"/>
            <a:pathLst>
              <a:path w="6070895" h="6356958">
                <a:moveTo>
                  <a:pt x="0" y="0"/>
                </a:moveTo>
                <a:lnTo>
                  <a:pt x="6070895" y="0"/>
                </a:lnTo>
                <a:lnTo>
                  <a:pt x="6070895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028700" y="4022421"/>
            <a:ext cx="7727324" cy="4114800"/>
          </a:xfrm>
          <a:custGeom>
            <a:avLst/>
            <a:gdLst/>
            <a:ahLst/>
            <a:cxnLst/>
            <a:rect l="l" t="t" r="r" b="b"/>
            <a:pathLst>
              <a:path w="7727324" h="4114800">
                <a:moveTo>
                  <a:pt x="0" y="0"/>
                </a:moveTo>
                <a:lnTo>
                  <a:pt x="7727324" y="0"/>
                </a:lnTo>
                <a:lnTo>
                  <a:pt x="77273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28700" y="1028700"/>
            <a:ext cx="11301259" cy="2514530"/>
          </a:xfrm>
          <a:custGeom>
            <a:avLst/>
            <a:gdLst/>
            <a:ahLst/>
            <a:cxnLst/>
            <a:rect l="l" t="t" r="r" b="b"/>
            <a:pathLst>
              <a:path w="11301259" h="2514530">
                <a:moveTo>
                  <a:pt x="0" y="0"/>
                </a:moveTo>
                <a:lnTo>
                  <a:pt x="11301259" y="0"/>
                </a:lnTo>
                <a:lnTo>
                  <a:pt x="11301259" y="2514530"/>
                </a:lnTo>
                <a:lnTo>
                  <a:pt x="0" y="25145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028700" y="9258300"/>
            <a:ext cx="14212351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Hyde (2005) </a:t>
            </a:r>
            <a:r>
              <a:rPr lang="en-US" sz="2400" i="1">
                <a:solidFill>
                  <a:srgbClr val="13294B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American Psychologist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3166134" y="-4341298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3628748" y="-3521748"/>
            <a:ext cx="5185216" cy="5132702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-3842695" y="-3209072"/>
            <a:ext cx="5038853" cy="5038853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-4022296" y="-2850601"/>
            <a:ext cx="4867141" cy="4867141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4148951" y="-2464334"/>
            <a:ext cx="4690515" cy="4690515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-4292805" y="-2024657"/>
            <a:ext cx="4347674" cy="4347674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6192287" y="706210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266571" y="70906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182762" y="81744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0800000">
            <a:off x="16182762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7266571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2727397" y="1610954"/>
            <a:ext cx="13655976" cy="7647346"/>
          </a:xfrm>
          <a:custGeom>
            <a:avLst/>
            <a:gdLst/>
            <a:ahLst/>
            <a:cxnLst/>
            <a:rect l="l" t="t" r="r" b="b"/>
            <a:pathLst>
              <a:path w="13655976" h="7647346">
                <a:moveTo>
                  <a:pt x="0" y="0"/>
                </a:moveTo>
                <a:lnTo>
                  <a:pt x="13655976" y="0"/>
                </a:lnTo>
                <a:lnTo>
                  <a:pt x="13655976" y="7647346"/>
                </a:lnTo>
                <a:lnTo>
                  <a:pt x="0" y="76473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556468" y="6246005"/>
            <a:ext cx="8874844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sz="56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BEYOND THE BINARY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59348" y="1047750"/>
            <a:ext cx="11799952" cy="331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53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Junkins, Pantin, &amp; Derringer (2024) </a:t>
            </a:r>
            <a:r>
              <a:rPr lang="en-US" sz="2300" i="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Journal of Research in Personality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8105" y="1589042"/>
            <a:ext cx="5480392" cy="15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sz="56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BEYOND THE BINARY</a:t>
            </a:r>
          </a:p>
        </p:txBody>
      </p:sp>
      <p:sp>
        <p:nvSpPr>
          <p:cNvPr id="3" name="Freeform 3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083809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 rot="8100000">
            <a:off x="16760858" y="-1240983"/>
            <a:ext cx="7415398" cy="3565095"/>
            <a:chOff x="0" y="0"/>
            <a:chExt cx="660400" cy="317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flipH="1">
            <a:off x="16298854" y="-3628748"/>
            <a:ext cx="5132702" cy="5185216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 flipH="1">
            <a:off x="16080026" y="-3842695"/>
            <a:ext cx="5038853" cy="5038853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 flipH="1">
            <a:off x="15893267" y="-4022296"/>
            <a:ext cx="4867141" cy="4867141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H="1">
            <a:off x="15683626" y="-4148951"/>
            <a:ext cx="4690515" cy="4690515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 flipH="1">
            <a:off x="15586790" y="-4292805"/>
            <a:ext cx="4347674" cy="4347674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678105" y="3273673"/>
            <a:ext cx="4427943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Expanding beyond binary genders and to include sexual orientation and relationship identities, gives consistent results: few differences, and most are small.</a:t>
            </a:r>
          </a:p>
        </p:txBody>
      </p:sp>
      <p:sp>
        <p:nvSpPr>
          <p:cNvPr id="24" name="Freeform 24"/>
          <p:cNvSpPr/>
          <p:nvPr/>
        </p:nvSpPr>
        <p:spPr>
          <a:xfrm>
            <a:off x="10902342" y="127186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8693953" y="1556468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5965521" y="2901342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3098196" y="9296400"/>
            <a:ext cx="14161104" cy="331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53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Junkins, Ogolsky, &amp; Derringer (2024) </a:t>
            </a:r>
            <a:r>
              <a:rPr lang="en-US" sz="2300" i="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Journal of Personality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8105" y="1589042"/>
            <a:ext cx="5480392" cy="15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sz="56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MEASUREMENT INVARIANCE</a:t>
            </a:r>
          </a:p>
        </p:txBody>
      </p:sp>
      <p:sp>
        <p:nvSpPr>
          <p:cNvPr id="3" name="Freeform 3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083809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 rot="8100000">
            <a:off x="16760858" y="-1240983"/>
            <a:ext cx="7415398" cy="3565095"/>
            <a:chOff x="0" y="0"/>
            <a:chExt cx="660400" cy="317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flipH="1">
            <a:off x="16298854" y="-3628748"/>
            <a:ext cx="5132702" cy="5185216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 flipH="1">
            <a:off x="16080026" y="-3842695"/>
            <a:ext cx="5038853" cy="5038853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 flipH="1">
            <a:off x="15893267" y="-4022296"/>
            <a:ext cx="4867141" cy="4867141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H="1">
            <a:off x="15683626" y="-4148951"/>
            <a:ext cx="4690515" cy="4690515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 flipH="1">
            <a:off x="15586790" y="-4292805"/>
            <a:ext cx="4347674" cy="4347674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678105" y="3273673"/>
            <a:ext cx="4427943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Hold reasonably well for personality &amp; similar across SGM status, genders (shown), sexual orientations, relationship structures (mono/poly)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42536" y="9298441"/>
            <a:ext cx="12316764" cy="654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53"/>
              </a:lnSpc>
            </a:pPr>
            <a:r>
              <a:rPr lang="en-US" sz="2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Junkins, Pantin, &amp; Derringer (2024) </a:t>
            </a:r>
            <a:r>
              <a:rPr lang="en-US" sz="2300" i="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Journal of Research in Personality</a:t>
            </a:r>
          </a:p>
          <a:p>
            <a:pPr algn="r">
              <a:lnSpc>
                <a:spcPts val="2553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table S7. measurement invariance across men, women, and nonbinary participants</a:t>
            </a:r>
          </a:p>
        </p:txBody>
      </p:sp>
      <p:graphicFrame>
        <p:nvGraphicFramePr>
          <p:cNvPr id="25" name="Table 25"/>
          <p:cNvGraphicFramePr>
            <a:graphicFrameLocks noGrp="1"/>
          </p:cNvGraphicFramePr>
          <p:nvPr/>
        </p:nvGraphicFramePr>
        <p:xfrm>
          <a:off x="7932043" y="1101464"/>
          <a:ext cx="8957803" cy="8177930"/>
        </p:xfrm>
        <a:graphic>
          <a:graphicData uri="http://schemas.openxmlformats.org/drawingml/2006/table">
            <a:tbl>
              <a:tblPr/>
              <a:tblGrid>
                <a:gridCol w="3056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7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7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78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Model (categorical)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RMSEA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CFI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TLI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12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E.base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.075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.963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.952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12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E.threshold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.057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.972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.972 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8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E.loading+threshold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.046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.979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.981 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12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A.base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.099 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.903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.870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12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A.threshold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.060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.951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.952  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8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A.loading+threshold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.054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.957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.962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12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C.base 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.102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.925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.903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12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C.threshold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.076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.945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.946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778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C.loading+threshold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.064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.958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.962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912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N.base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.088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.961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.950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912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N.threshold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.066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.971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.971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778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N.loading+threshold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.058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.976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.978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912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O.base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.106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.922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.872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912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O.threshold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.062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.957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.957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4778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O.loading+threshold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.055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.962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.966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3166134" y="-4341298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3628748" y="-3521748"/>
            <a:ext cx="5185216" cy="5132702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-3842695" y="-3209072"/>
            <a:ext cx="5038853" cy="5038853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-4022296" y="-2850601"/>
            <a:ext cx="4867141" cy="4867141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4148951" y="-2464334"/>
            <a:ext cx="4690515" cy="4690515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-4292805" y="-2024657"/>
            <a:ext cx="4347674" cy="4347674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6192287" y="706210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266571" y="70906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182762" y="81744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0800000">
            <a:off x="16182762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7266571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936235" y="3868849"/>
            <a:ext cx="7740684" cy="5389451"/>
          </a:xfrm>
          <a:custGeom>
            <a:avLst/>
            <a:gdLst/>
            <a:ahLst/>
            <a:cxnLst/>
            <a:rect l="l" t="t" r="r" b="b"/>
            <a:pathLst>
              <a:path w="7740684" h="5389451">
                <a:moveTo>
                  <a:pt x="0" y="0"/>
                </a:moveTo>
                <a:lnTo>
                  <a:pt x="7740684" y="0"/>
                </a:lnTo>
                <a:lnTo>
                  <a:pt x="7740684" y="5389451"/>
                </a:lnTo>
                <a:lnTo>
                  <a:pt x="0" y="53894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9982791" y="1028700"/>
            <a:ext cx="7276509" cy="4456862"/>
          </a:xfrm>
          <a:custGeom>
            <a:avLst/>
            <a:gdLst/>
            <a:ahLst/>
            <a:cxnLst/>
            <a:rect l="l" t="t" r="r" b="b"/>
            <a:pathLst>
              <a:path w="7276509" h="4456862">
                <a:moveTo>
                  <a:pt x="0" y="0"/>
                </a:moveTo>
                <a:lnTo>
                  <a:pt x="7276509" y="0"/>
                </a:lnTo>
                <a:lnTo>
                  <a:pt x="7276509" y="4456862"/>
                </a:lnTo>
                <a:lnTo>
                  <a:pt x="0" y="44568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898788" y="1570058"/>
            <a:ext cx="6245679" cy="4321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sz="56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GENDER EXPRESSION VARIES BOTH WITHIN AND BETWEEN GENDERS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98788" y="6201624"/>
            <a:ext cx="3531605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Even within binary identities, there is substantial variance in gender expression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9258300"/>
            <a:ext cx="14212351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Kadel, Junkins, &amp; Derringer (in prep) Gender expression variation in adolescents and adults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3166134" y="-4341298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3628748" y="-3521748"/>
            <a:ext cx="5185216" cy="5132702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-3842695" y="-3209072"/>
            <a:ext cx="5038853" cy="5038853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-4022296" y="-2850601"/>
            <a:ext cx="4867141" cy="4867141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4148951" y="-2464334"/>
            <a:ext cx="4690515" cy="4690515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-4292805" y="-2024657"/>
            <a:ext cx="4347674" cy="4347674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6192287" y="706210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266571" y="70906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182762" y="81744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0800000">
            <a:off x="16182762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7266571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5" name="Table 15"/>
          <p:cNvGraphicFramePr>
            <a:graphicFrameLocks noGrp="1"/>
          </p:cNvGraphicFramePr>
          <p:nvPr/>
        </p:nvGraphicFramePr>
        <p:xfrm>
          <a:off x="6629918" y="1570058"/>
          <a:ext cx="10104273" cy="2739785"/>
        </p:xfrm>
        <a:graphic>
          <a:graphicData uri="http://schemas.openxmlformats.org/drawingml/2006/table">
            <a:tbl>
              <a:tblPr/>
              <a:tblGrid>
                <a:gridCol w="2877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3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15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468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1-factor CFA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ABCD (N ~ 10,000 ~15 y.o.)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ABCD (N ~ 10,000 ~15 y.o.)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ABCD (N ~ 10,000 ~15 y.o.)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POWER (N ~ 1,500 adults)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POWER (N ~ 1,500 adults)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POWER (N ~ 1,500 adults)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68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CFI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RMSEA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TLI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CFI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RMSEA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TLI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68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Unconstrained model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.988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.183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.980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.931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.259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.916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73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Constrained loadings &amp; thresholds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.960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.191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.978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.919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.206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.947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Freeform 16"/>
          <p:cNvSpPr/>
          <p:nvPr/>
        </p:nvSpPr>
        <p:spPr>
          <a:xfrm>
            <a:off x="7767149" y="5004707"/>
            <a:ext cx="7094483" cy="4114800"/>
          </a:xfrm>
          <a:custGeom>
            <a:avLst/>
            <a:gdLst/>
            <a:ahLst/>
            <a:cxnLst/>
            <a:rect l="l" t="t" r="r" b="b"/>
            <a:pathLst>
              <a:path w="7094483" h="4114800">
                <a:moveTo>
                  <a:pt x="0" y="0"/>
                </a:moveTo>
                <a:lnTo>
                  <a:pt x="7094483" y="0"/>
                </a:lnTo>
                <a:lnTo>
                  <a:pt x="70944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898788" y="5004707"/>
            <a:ext cx="5025710" cy="4114800"/>
          </a:xfrm>
          <a:custGeom>
            <a:avLst/>
            <a:gdLst/>
            <a:ahLst/>
            <a:cxnLst/>
            <a:rect l="l" t="t" r="r" b="b"/>
            <a:pathLst>
              <a:path w="5025710" h="4114800">
                <a:moveTo>
                  <a:pt x="0" y="0"/>
                </a:moveTo>
                <a:lnTo>
                  <a:pt x="5025710" y="0"/>
                </a:lnTo>
                <a:lnTo>
                  <a:pt x="50257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898788" y="1570058"/>
            <a:ext cx="6245679" cy="2235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sz="56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UNCERTAIN FACTOR STRUCTURE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98788" y="4642757"/>
            <a:ext cx="5025710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>
                <a:solidFill>
                  <a:srgbClr val="13294B"/>
                </a:solidFill>
                <a:latin typeface="DM Sans Bold"/>
                <a:ea typeface="DM Sans Bold"/>
                <a:cs typeface="DM Sans Bold"/>
                <a:sym typeface="DM Sans Bold"/>
              </a:rPr>
              <a:t>2-factor EFA in POWER sample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67149" y="4642757"/>
            <a:ext cx="5025710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>
                <a:solidFill>
                  <a:srgbClr val="13294B"/>
                </a:solidFill>
                <a:latin typeface="DM Sans Bold"/>
                <a:ea typeface="DM Sans Bold"/>
                <a:cs typeface="DM Sans Bold"/>
                <a:sym typeface="DM Sans Bold"/>
              </a:rPr>
              <a:t>3-factor EFA in POWER sample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9258300"/>
            <a:ext cx="14212351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Kadel, Junkins, &amp; Derringer (in prep) Gender expression variation in adolescents and adults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3166134" y="-4341298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3628748" y="-3521748"/>
            <a:ext cx="5185216" cy="5132702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-3842695" y="-3209072"/>
            <a:ext cx="5038853" cy="5038853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-4022296" y="-2850601"/>
            <a:ext cx="4867141" cy="4867141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4148951" y="-2464334"/>
            <a:ext cx="4690515" cy="4690515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-4292805" y="-2024657"/>
            <a:ext cx="4347674" cy="4347674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6192287" y="706210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266571" y="70906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182762" y="81744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0800000">
            <a:off x="16182762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7266571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898788" y="4040220"/>
            <a:ext cx="14293499" cy="5143848"/>
          </a:xfrm>
          <a:custGeom>
            <a:avLst/>
            <a:gdLst/>
            <a:ahLst/>
            <a:cxnLst/>
            <a:rect l="l" t="t" r="r" b="b"/>
            <a:pathLst>
              <a:path w="14293499" h="5143848">
                <a:moveTo>
                  <a:pt x="0" y="0"/>
                </a:moveTo>
                <a:lnTo>
                  <a:pt x="14293499" y="0"/>
                </a:lnTo>
                <a:lnTo>
                  <a:pt x="14293499" y="5143848"/>
                </a:lnTo>
                <a:lnTo>
                  <a:pt x="0" y="5143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056" t="-171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898788" y="1570058"/>
            <a:ext cx="11998614" cy="15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sz="56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DIFFERENCES ARE NOT RANDOM OR UNSTRUCTURED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3276748"/>
            <a:ext cx="14212351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Kadel, Briley, &amp; Derringer (in prep) Heritability of gender expression and sexual orientation in ABCD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76336" y="3824435"/>
            <a:ext cx="5977064" cy="450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24"/>
              </a:lnSpc>
              <a:spcBef>
                <a:spcPct val="0"/>
              </a:spcBef>
            </a:pPr>
            <a:r>
              <a:rPr lang="en-US" sz="3085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Sexual Orientation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76336" y="5150135"/>
            <a:ext cx="12990137" cy="45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  <a:spcBef>
                <a:spcPct val="0"/>
              </a:spcBef>
            </a:pPr>
            <a:r>
              <a:rPr lang="en-US" sz="3085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Gender Identity Conformity (relative to gender identity)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176336" y="6475835"/>
            <a:ext cx="12246773" cy="45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  <a:spcBef>
                <a:spcPct val="0"/>
              </a:spcBef>
            </a:pPr>
            <a:r>
              <a:rPr lang="en-US" sz="3085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Gender Nonconformity (relative to sex assigned at birth)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1521" y="3996261"/>
            <a:ext cx="6046286" cy="1027869"/>
            <a:chOff x="0" y="0"/>
            <a:chExt cx="1592438" cy="2707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E8E9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81521" y="6015146"/>
            <a:ext cx="6046286" cy="1027869"/>
            <a:chOff x="0" y="0"/>
            <a:chExt cx="1592438" cy="2707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BFD4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10800000">
            <a:off x="9525" y="82431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83809" y="8271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0" y="9355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321750" y="9384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204191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204191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120382" y="705368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120382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5400000">
            <a:off x="15036573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5400000" flipH="1" flipV="1">
            <a:off x="12770705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 flipV="1">
            <a:off x="12770705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2481521" y="1977377"/>
            <a:ext cx="6046286" cy="1027869"/>
            <a:chOff x="0" y="0"/>
            <a:chExt cx="1592438" cy="27071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E8E9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825091" y="2178574"/>
            <a:ext cx="5702716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40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REPRESENTATION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25091" y="4197458"/>
            <a:ext cx="5702716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40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ASSESSMENT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25091" y="6216342"/>
            <a:ext cx="5702716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40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ENGAGEMENT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092537" y="6015146"/>
            <a:ext cx="6713943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E8E9EA"/>
                </a:solidFill>
                <a:latin typeface="DM Sans"/>
                <a:ea typeface="DM Sans"/>
                <a:cs typeface="DM Sans"/>
                <a:sym typeface="DM Sans"/>
              </a:rPr>
              <a:t>What do participants think of this work? How can we recruit diverse samples, easily?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8105" y="1589042"/>
            <a:ext cx="5480392" cy="15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sz="56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WHAT IS ETHICAL?</a:t>
            </a:r>
          </a:p>
        </p:txBody>
      </p:sp>
      <p:sp>
        <p:nvSpPr>
          <p:cNvPr id="3" name="Freeform 3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6167695" y="1589042"/>
            <a:ext cx="5056399" cy="289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More negative/pessimistic attitudes toward genetic research on sexual orientation and gender identity with more genetic knowledge (r = -0.16) and identifying as a sexual and/or gender minority (SGM, r = -0.18)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754795" y="6373544"/>
            <a:ext cx="5056399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“...share findings in ways that are difficult to use for any political agenda. </a:t>
            </a:r>
            <a:r>
              <a:rPr lang="en-US" sz="2400" b="1" dirty="0">
                <a:solidFill>
                  <a:srgbClr val="13294B"/>
                </a:solidFill>
                <a:latin typeface="DM Sans Bold"/>
                <a:ea typeface="DM Sans Bold"/>
                <a:cs typeface="DM Sans Bold"/>
                <a:sym typeface="DM Sans Bold"/>
              </a:rPr>
              <a:t>Sex/gender shouldn't be a political issue</a:t>
            </a: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 anyway”</a:t>
            </a:r>
            <a:r>
              <a:rPr lang="en-US" sz="2400" b="1" dirty="0">
                <a:solidFill>
                  <a:srgbClr val="13294B"/>
                </a:solidFill>
                <a:latin typeface="DM Sans Bold"/>
                <a:ea typeface="DM Sans Bold"/>
                <a:cs typeface="DM Sans Bold"/>
                <a:sym typeface="DM Sans Bold"/>
              </a:rPr>
              <a:t> - Not SGM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67695" y="4925744"/>
            <a:ext cx="5056399" cy="325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“I don’t know. I’m a curious person. But the multitude of different identities/orientations out there really messed with my head when I was attempting to “label” myself. </a:t>
            </a:r>
            <a:r>
              <a:rPr lang="en-US" sz="2400" b="1" dirty="0">
                <a:solidFill>
                  <a:srgbClr val="13294B"/>
                </a:solidFill>
                <a:latin typeface="DM Sans Bold"/>
                <a:ea typeface="DM Sans Bold"/>
                <a:cs typeface="DM Sans Bold"/>
                <a:sym typeface="DM Sans Bold"/>
              </a:rPr>
              <a:t>Each “label” felt wrong</a:t>
            </a: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, or that I was faking what I was being to fit in. Hence why I only go by “queer” now.” </a:t>
            </a:r>
            <a:r>
              <a:rPr lang="en-US" sz="2400" b="1" dirty="0">
                <a:solidFill>
                  <a:srgbClr val="13294B"/>
                </a:solidFill>
                <a:latin typeface="DM Sans Bold"/>
                <a:ea typeface="DM Sans Bold"/>
                <a:cs typeface="DM Sans Bold"/>
                <a:sym typeface="DM Sans Bold"/>
              </a:rPr>
              <a:t>- SGM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19" name="Group 19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2" name="AutoShape 22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1754795" y="1589042"/>
            <a:ext cx="5056399" cy="434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“Why is it so important to know this? </a:t>
            </a:r>
            <a:r>
              <a:rPr lang="en-US" sz="2400" b="1" dirty="0">
                <a:solidFill>
                  <a:srgbClr val="13294B"/>
                </a:solidFill>
                <a:latin typeface="DM Sans Bold"/>
                <a:ea typeface="DM Sans Bold"/>
                <a:cs typeface="DM Sans Bold"/>
                <a:sym typeface="DM Sans Bold"/>
              </a:rPr>
              <a:t>Why can we not simply live in mystery</a:t>
            </a: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 and diversity and accept people as we show up without breaking people into tiny bits of data. Cancer I get to help HEAL but there is NOTHING with queer people to heal. The problem is sex and gender binaries and some people being seen as worth more than others.” </a:t>
            </a:r>
            <a:r>
              <a:rPr lang="en-US" sz="2400" b="1" dirty="0">
                <a:solidFill>
                  <a:srgbClr val="13294B"/>
                </a:solidFill>
                <a:latin typeface="DM Sans Bold"/>
                <a:ea typeface="DM Sans Bold"/>
                <a:cs typeface="DM Sans Bold"/>
                <a:sym typeface="DM Sans Bold"/>
              </a:rPr>
              <a:t>- SGM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271485" y="495951"/>
            <a:ext cx="11539710" cy="654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53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Kunstman*, Woosley*, &amp; Derringer (in prep) Public perception of genetic research on sexual orientation and gender identity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075" y="3663458"/>
            <a:ext cx="7741890" cy="238787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025881" y="1844636"/>
            <a:ext cx="6591578" cy="3086100"/>
            <a:chOff x="0" y="0"/>
            <a:chExt cx="173605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36053" cy="812800"/>
            </a:xfrm>
            <a:custGeom>
              <a:avLst/>
              <a:gdLst/>
              <a:ahLst/>
              <a:cxnLst/>
              <a:rect l="l" t="t" r="r" b="b"/>
              <a:pathLst>
                <a:path w="1736053" h="812800">
                  <a:moveTo>
                    <a:pt x="58726" y="0"/>
                  </a:moveTo>
                  <a:lnTo>
                    <a:pt x="1677327" y="0"/>
                  </a:lnTo>
                  <a:cubicBezTo>
                    <a:pt x="1692902" y="0"/>
                    <a:pt x="1707840" y="6187"/>
                    <a:pt x="1718853" y="17200"/>
                  </a:cubicBezTo>
                  <a:cubicBezTo>
                    <a:pt x="1729866" y="28214"/>
                    <a:pt x="1736053" y="43151"/>
                    <a:pt x="1736053" y="58726"/>
                  </a:cubicBezTo>
                  <a:lnTo>
                    <a:pt x="1736053" y="754074"/>
                  </a:lnTo>
                  <a:cubicBezTo>
                    <a:pt x="1736053" y="786508"/>
                    <a:pt x="1709761" y="812800"/>
                    <a:pt x="1677327" y="812800"/>
                  </a:cubicBezTo>
                  <a:lnTo>
                    <a:pt x="58726" y="812800"/>
                  </a:lnTo>
                  <a:cubicBezTo>
                    <a:pt x="43151" y="812800"/>
                    <a:pt x="28214" y="806613"/>
                    <a:pt x="17200" y="795600"/>
                  </a:cubicBezTo>
                  <a:cubicBezTo>
                    <a:pt x="6187" y="784586"/>
                    <a:pt x="0" y="769649"/>
                    <a:pt x="0" y="754074"/>
                  </a:cubicBezTo>
                  <a:lnTo>
                    <a:pt x="0" y="58726"/>
                  </a:lnTo>
                  <a:cubicBezTo>
                    <a:pt x="0" y="43151"/>
                    <a:pt x="6187" y="28214"/>
                    <a:pt x="17200" y="17200"/>
                  </a:cubicBezTo>
                  <a:cubicBezTo>
                    <a:pt x="28214" y="6187"/>
                    <a:pt x="43151" y="0"/>
                    <a:pt x="58726" y="0"/>
                  </a:cubicBezTo>
                  <a:close/>
                </a:path>
              </a:pathLst>
            </a:custGeom>
            <a:solidFill>
              <a:srgbClr val="BFD4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73605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0025881" y="5356264"/>
            <a:ext cx="6591578" cy="3086100"/>
            <a:chOff x="0" y="0"/>
            <a:chExt cx="1736053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36053" cy="812800"/>
            </a:xfrm>
            <a:custGeom>
              <a:avLst/>
              <a:gdLst/>
              <a:ahLst/>
              <a:cxnLst/>
              <a:rect l="l" t="t" r="r" b="b"/>
              <a:pathLst>
                <a:path w="1736053" h="812800">
                  <a:moveTo>
                    <a:pt x="58726" y="0"/>
                  </a:moveTo>
                  <a:lnTo>
                    <a:pt x="1677327" y="0"/>
                  </a:lnTo>
                  <a:cubicBezTo>
                    <a:pt x="1692902" y="0"/>
                    <a:pt x="1707840" y="6187"/>
                    <a:pt x="1718853" y="17200"/>
                  </a:cubicBezTo>
                  <a:cubicBezTo>
                    <a:pt x="1729866" y="28214"/>
                    <a:pt x="1736053" y="43151"/>
                    <a:pt x="1736053" y="58726"/>
                  </a:cubicBezTo>
                  <a:lnTo>
                    <a:pt x="1736053" y="754074"/>
                  </a:lnTo>
                  <a:cubicBezTo>
                    <a:pt x="1736053" y="786508"/>
                    <a:pt x="1709761" y="812800"/>
                    <a:pt x="1677327" y="812800"/>
                  </a:cubicBezTo>
                  <a:lnTo>
                    <a:pt x="58726" y="812800"/>
                  </a:lnTo>
                  <a:cubicBezTo>
                    <a:pt x="43151" y="812800"/>
                    <a:pt x="28214" y="806613"/>
                    <a:pt x="17200" y="795600"/>
                  </a:cubicBezTo>
                  <a:cubicBezTo>
                    <a:pt x="6187" y="784586"/>
                    <a:pt x="0" y="769649"/>
                    <a:pt x="0" y="754074"/>
                  </a:cubicBezTo>
                  <a:lnTo>
                    <a:pt x="0" y="58726"/>
                  </a:lnTo>
                  <a:cubicBezTo>
                    <a:pt x="0" y="43151"/>
                    <a:pt x="6187" y="28214"/>
                    <a:pt x="17200" y="17200"/>
                  </a:cubicBezTo>
                  <a:cubicBezTo>
                    <a:pt x="28214" y="6187"/>
                    <a:pt x="43151" y="0"/>
                    <a:pt x="58726" y="0"/>
                  </a:cubicBezTo>
                  <a:close/>
                </a:path>
              </a:pathLst>
            </a:custGeom>
            <a:solidFill>
              <a:srgbClr val="BFD4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73605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254356" y="2616161"/>
            <a:ext cx="1543050" cy="154305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1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254356" y="6127789"/>
            <a:ext cx="1543050" cy="154305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1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491148" y="2972509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9491148" y="6484138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 rot="2700000">
            <a:off x="-2137434" y="-3783523"/>
            <a:ext cx="7415398" cy="3565095"/>
            <a:chOff x="0" y="0"/>
            <a:chExt cx="660400" cy="317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6" name="AutoShape 26"/>
          <p:cNvSpPr/>
          <p:nvPr/>
        </p:nvSpPr>
        <p:spPr>
          <a:xfrm>
            <a:off x="-2600048" y="-2963974"/>
            <a:ext cx="5185216" cy="5132702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AutoShape 27"/>
          <p:cNvSpPr/>
          <p:nvPr/>
        </p:nvSpPr>
        <p:spPr>
          <a:xfrm>
            <a:off x="-2813995" y="-2651297"/>
            <a:ext cx="5038853" cy="5038853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AutoShape 28"/>
          <p:cNvSpPr/>
          <p:nvPr/>
        </p:nvSpPr>
        <p:spPr>
          <a:xfrm>
            <a:off x="-2993596" y="-2292827"/>
            <a:ext cx="4867141" cy="4867141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/>
          <p:nvPr/>
        </p:nvSpPr>
        <p:spPr>
          <a:xfrm>
            <a:off x="-3120251" y="-1906560"/>
            <a:ext cx="4690515" cy="4690515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/>
          <p:cNvSpPr/>
          <p:nvPr/>
        </p:nvSpPr>
        <p:spPr>
          <a:xfrm>
            <a:off x="-3264105" y="-1466883"/>
            <a:ext cx="4347674" cy="4347674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>
            <a:off x="-3384925" y="-1023159"/>
            <a:ext cx="3963599" cy="3985594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>
            <a:off x="-3359157" y="-461526"/>
            <a:ext cx="3377485" cy="3360058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11178406" y="3788902"/>
            <a:ext cx="4703093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</a:pPr>
            <a:r>
              <a:rPr lang="en-US" sz="2100" i="1">
                <a:solidFill>
                  <a:srgbClr val="13294B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Preferred by 2 out of 10 participants</a:t>
            </a:r>
          </a:p>
          <a:p>
            <a:pPr algn="l">
              <a:lnSpc>
                <a:spcPts val="2730"/>
              </a:lnSpc>
            </a:pPr>
            <a:r>
              <a:rPr lang="en-US" sz="2100" i="1">
                <a:solidFill>
                  <a:srgbClr val="13294B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Rated worst option by 3 of 10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831792" y="5972640"/>
            <a:ext cx="645045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6 OUT OF 10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831792" y="6926362"/>
            <a:ext cx="645045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13294B"/>
                </a:solidFill>
                <a:latin typeface="DM Sans Bold"/>
                <a:ea typeface="DM Sans Bold"/>
                <a:cs typeface="DM Sans Bold"/>
                <a:sym typeface="DM Sans Bold"/>
              </a:rPr>
              <a:t>Prefer multi-check approach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178406" y="3068569"/>
            <a:ext cx="2864935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</a:pPr>
            <a:r>
              <a:rPr lang="en-US" sz="2100" b="1">
                <a:solidFill>
                  <a:srgbClr val="13294B"/>
                </a:solidFill>
                <a:latin typeface="DM Sans Bold"/>
                <a:ea typeface="DM Sans Bold"/>
                <a:cs typeface="DM Sans Bold"/>
                <a:sym typeface="DM Sans Bold"/>
              </a:rPr>
              <a:t>Choose-One Option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0591" y="2067005"/>
            <a:ext cx="2781122" cy="857796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11178406" y="7300530"/>
            <a:ext cx="4703093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</a:pPr>
            <a:r>
              <a:rPr lang="en-US" sz="2100" i="1">
                <a:solidFill>
                  <a:srgbClr val="13294B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Preferred by 2 out of 10 participants</a:t>
            </a:r>
          </a:p>
          <a:p>
            <a:pPr algn="l">
              <a:lnSpc>
                <a:spcPts val="2730"/>
              </a:lnSpc>
            </a:pPr>
            <a:r>
              <a:rPr lang="en-US" sz="2100" i="1">
                <a:solidFill>
                  <a:srgbClr val="13294B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Rated worst option by 2 of 10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178406" y="6580197"/>
            <a:ext cx="2864935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</a:pPr>
            <a:r>
              <a:rPr lang="en-US" sz="2100" b="1">
                <a:solidFill>
                  <a:srgbClr val="13294B"/>
                </a:solidFill>
                <a:latin typeface="DM Sans Bold"/>
                <a:ea typeface="DM Sans Bold"/>
                <a:cs typeface="DM Sans Bold"/>
                <a:sym typeface="DM Sans Bold"/>
              </a:rPr>
              <a:t>Open Text Response</a:t>
            </a: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0591" y="5578633"/>
            <a:ext cx="2781122" cy="857796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6852708" y="373759"/>
            <a:ext cx="10406592" cy="654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53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Junkins &amp; Derringer (under review) How to gather diverse demographic data: Consistency and perceptions of alternative response formats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831232" y="7440712"/>
            <a:ext cx="6451575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100" i="1">
                <a:solidFill>
                  <a:srgbClr val="13294B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Rated worst option by 1 of 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8948410" y="666750"/>
            <a:ext cx="5510622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 dirty="0" err="1">
                <a:solidFill>
                  <a:srgbClr val="13294B"/>
                </a:solidFill>
                <a:latin typeface="DM Sans Bold"/>
                <a:ea typeface="DM Sans Bold"/>
                <a:cs typeface="DM Sans Bold"/>
                <a:sym typeface="DM Sans Bold"/>
              </a:rPr>
              <a:t>Bem</a:t>
            </a:r>
            <a:r>
              <a:rPr lang="en-US" sz="2400" b="1" dirty="0">
                <a:solidFill>
                  <a:srgbClr val="13294B"/>
                </a:solidFill>
                <a:latin typeface="DM Sans Bold"/>
                <a:ea typeface="DM Sans Bold"/>
                <a:cs typeface="DM Sans Bold"/>
                <a:sym typeface="DM Sans Bold"/>
              </a:rPr>
              <a:t> Sex Role Inventory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To what extent are you...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16" name="Group 16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19" name="AutoShape 19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948410" y="1657350"/>
            <a:ext cx="4627704" cy="760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 dirty="0">
                <a:solidFill>
                  <a:srgbClr val="13294B"/>
                </a:solidFill>
                <a:latin typeface="DM Sans Bold"/>
                <a:ea typeface="DM Sans Bold"/>
                <a:cs typeface="DM Sans Bold"/>
                <a:sym typeface="DM Sans Bold"/>
              </a:rPr>
              <a:t>Femininity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yielding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cheerful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shy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affectionate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flatterable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loyal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feminine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sympathetic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sensitive to other's needs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understanding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compassionate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eager to soothe hurt feelings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soft spoken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warm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tender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gullible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childlike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does not use harsh language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loves children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gentle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576114" y="1657350"/>
            <a:ext cx="3683186" cy="760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>
                <a:solidFill>
                  <a:srgbClr val="13294B"/>
                </a:solidFill>
                <a:latin typeface="DM Sans Bold"/>
                <a:ea typeface="DM Sans Bold"/>
                <a:cs typeface="DM Sans Bold"/>
                <a:sym typeface="DM Sans Bold"/>
              </a:rPr>
              <a:t>Masculinity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self-reliant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defends own beliefs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independent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athletic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assertive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strong personality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forceful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analytical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leadership ability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willing to take risks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makes decisions easily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self-sufficient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dominant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masculine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willing to take a stand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aggressive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acts as a leader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individualistic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competitive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- ambitious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8700" y="1676400"/>
            <a:ext cx="7552542" cy="421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606" lvl="1" indent="-248303" algn="l">
              <a:lnSpc>
                <a:spcPts val="2553"/>
              </a:lnSpc>
              <a:buAutoNum type="arabicPeriod"/>
            </a:pPr>
            <a:r>
              <a:rPr lang="en-US" sz="23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I consider myself as…</a:t>
            </a:r>
          </a:p>
          <a:p>
            <a:pPr marL="496606" lvl="1" indent="-248303" algn="l">
              <a:lnSpc>
                <a:spcPts val="2553"/>
              </a:lnSpc>
              <a:buAutoNum type="arabicPeriod"/>
            </a:pPr>
            <a:r>
              <a:rPr lang="en-US" sz="23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Ideally, I would like to be…</a:t>
            </a:r>
          </a:p>
          <a:p>
            <a:pPr marL="496606" lvl="1" indent="-248303" algn="l">
              <a:lnSpc>
                <a:spcPts val="2553"/>
              </a:lnSpc>
              <a:buAutoNum type="arabicPeriod"/>
            </a:pPr>
            <a:r>
              <a:rPr lang="en-US" sz="23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Traditionally, my interests would be considered as…</a:t>
            </a:r>
          </a:p>
          <a:p>
            <a:pPr marL="496606" lvl="1" indent="-248303" algn="l">
              <a:lnSpc>
                <a:spcPts val="2553"/>
              </a:lnSpc>
              <a:buAutoNum type="arabicPeriod"/>
            </a:pPr>
            <a:r>
              <a:rPr lang="en-US" sz="23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Traditionally, my attitudes and beliefs would be considered as…</a:t>
            </a:r>
          </a:p>
          <a:p>
            <a:pPr marL="496606" lvl="1" indent="-248303" algn="l">
              <a:lnSpc>
                <a:spcPts val="2553"/>
              </a:lnSpc>
              <a:buAutoNum type="arabicPeriod"/>
            </a:pPr>
            <a:r>
              <a:rPr lang="en-US" sz="23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Traditionally, my behavior would be considered as…</a:t>
            </a:r>
          </a:p>
          <a:p>
            <a:pPr marL="496606" lvl="1" indent="-248303" algn="l">
              <a:lnSpc>
                <a:spcPts val="2553"/>
              </a:lnSpc>
              <a:buAutoNum type="arabicPeriod"/>
            </a:pPr>
            <a:r>
              <a:rPr lang="en-US" sz="23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Traditionally, my outer appearance would be considered as…</a:t>
            </a:r>
          </a:p>
          <a:p>
            <a:pPr algn="l">
              <a:lnSpc>
                <a:spcPts val="2553"/>
              </a:lnSpc>
            </a:pPr>
            <a:endParaRPr lang="en-US" sz="2300">
              <a:solidFill>
                <a:srgbClr val="13294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96606" lvl="1" indent="-248303" algn="l">
              <a:lnSpc>
                <a:spcPts val="2553"/>
              </a:lnSpc>
              <a:buFont typeface="Arial"/>
              <a:buChar char="•"/>
            </a:pPr>
            <a:r>
              <a:rPr lang="en-US" sz="2300" b="1">
                <a:solidFill>
                  <a:srgbClr val="13294B"/>
                </a:solidFill>
                <a:latin typeface="DM Sans Bold"/>
                <a:ea typeface="DM Sans Bold"/>
                <a:cs typeface="DM Sans Bold"/>
                <a:sym typeface="DM Sans Bold"/>
              </a:rPr>
              <a:t>Femininity</a:t>
            </a:r>
            <a:r>
              <a:rPr lang="en-US" sz="23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: all items rated from ‘Not at all </a:t>
            </a:r>
            <a:r>
              <a:rPr lang="en-US" sz="2300" i="1">
                <a:solidFill>
                  <a:srgbClr val="13294B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feminine</a:t>
            </a:r>
            <a:r>
              <a:rPr lang="en-US" sz="23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‘ to ’Totally </a:t>
            </a:r>
            <a:r>
              <a:rPr lang="en-US" sz="2300" i="1">
                <a:solidFill>
                  <a:srgbClr val="13294B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feminine</a:t>
            </a:r>
            <a:r>
              <a:rPr lang="en-US" sz="23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‘</a:t>
            </a:r>
          </a:p>
          <a:p>
            <a:pPr marL="496606" lvl="1" indent="-248303" algn="l">
              <a:lnSpc>
                <a:spcPts val="2553"/>
              </a:lnSpc>
              <a:buFont typeface="Arial"/>
              <a:buChar char="•"/>
            </a:pPr>
            <a:r>
              <a:rPr lang="en-US" sz="2300" b="1">
                <a:solidFill>
                  <a:srgbClr val="13294B"/>
                </a:solidFill>
                <a:latin typeface="DM Sans Bold"/>
                <a:ea typeface="DM Sans Bold"/>
                <a:cs typeface="DM Sans Bold"/>
                <a:sym typeface="DM Sans Bold"/>
              </a:rPr>
              <a:t>Masculinity</a:t>
            </a:r>
            <a:r>
              <a:rPr lang="en-US" sz="23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: all items rated from ‘Not at all </a:t>
            </a:r>
            <a:r>
              <a:rPr lang="en-US" sz="2300" i="1">
                <a:solidFill>
                  <a:srgbClr val="13294B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masculine</a:t>
            </a:r>
            <a:r>
              <a:rPr lang="en-US" sz="23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‘ to ‘Totally </a:t>
            </a:r>
            <a:r>
              <a:rPr lang="en-US" sz="2300" i="1">
                <a:solidFill>
                  <a:srgbClr val="13294B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masculine</a:t>
            </a:r>
            <a:r>
              <a:rPr lang="en-US" sz="23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‘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8700" y="666750"/>
            <a:ext cx="7552542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 dirty="0">
                <a:solidFill>
                  <a:srgbClr val="13294B"/>
                </a:solidFill>
                <a:latin typeface="DM Sans Bold"/>
                <a:ea typeface="DM Sans Bold"/>
                <a:cs typeface="DM Sans Bold"/>
                <a:sym typeface="DM Sans Bold"/>
              </a:rPr>
              <a:t>Traditional Masculinity-Femininity Scale</a:t>
            </a:r>
          </a:p>
          <a:p>
            <a:pPr algn="l">
              <a:lnSpc>
                <a:spcPts val="2640"/>
              </a:lnSpc>
            </a:pPr>
            <a:r>
              <a:rPr lang="en-US" sz="2200" dirty="0" err="1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Kachel</a:t>
            </a:r>
            <a:r>
              <a:rPr lang="en-US" sz="22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, Steffens, &amp; </a:t>
            </a:r>
            <a:r>
              <a:rPr lang="en-US" sz="2200" dirty="0" err="1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Niedlich</a:t>
            </a:r>
            <a:r>
              <a:rPr lang="en-US" sz="22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 (2016) </a:t>
            </a:r>
            <a:r>
              <a:rPr lang="en-US" sz="2200" i="1" dirty="0">
                <a:solidFill>
                  <a:srgbClr val="13294B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Frontiers in Psychology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5856563" y="1589042"/>
            <a:ext cx="5510622" cy="6877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What gender identity best describes you? Listed are some common words used to describe identity or expression. Check all that apply.</a:t>
            </a:r>
          </a:p>
          <a:p>
            <a:pPr marL="1036320" lvl="2" indent="-345440" algn="l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Woman </a:t>
            </a:r>
          </a:p>
          <a:p>
            <a:pPr marL="1036320" lvl="2" indent="-345440" algn="l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Man</a:t>
            </a:r>
          </a:p>
          <a:p>
            <a:pPr marL="1036320" lvl="2" indent="-345440" algn="l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Nonbinary</a:t>
            </a:r>
          </a:p>
          <a:p>
            <a:pPr marL="1036320" lvl="2" indent="-345440" algn="l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Genderqueer</a:t>
            </a:r>
          </a:p>
          <a:p>
            <a:pPr marL="1036320" lvl="2" indent="-345440" algn="l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Gender non-conforming</a:t>
            </a:r>
          </a:p>
          <a:p>
            <a:pPr marL="1036320" lvl="2" indent="-345440" algn="l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Genderfluid</a:t>
            </a:r>
          </a:p>
          <a:p>
            <a:pPr marL="1036320" lvl="2" indent="-345440" algn="l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Agender</a:t>
            </a:r>
          </a:p>
          <a:p>
            <a:pPr marL="1036320" lvl="2" indent="-345440" algn="l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Transgender</a:t>
            </a:r>
          </a:p>
          <a:p>
            <a:pPr marL="1036320" lvl="2" indent="-345440" algn="l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Cisgender</a:t>
            </a:r>
          </a:p>
          <a:p>
            <a:pPr marL="1036320" lvl="2" indent="-345440" algn="l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Masc/masculine</a:t>
            </a:r>
          </a:p>
          <a:p>
            <a:pPr marL="1036320" lvl="2" indent="-345440" algn="l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Femme/feminine</a:t>
            </a:r>
          </a:p>
          <a:p>
            <a:pPr marL="1036320" lvl="2" indent="-345440" algn="l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Fluid/flux</a:t>
            </a:r>
          </a:p>
          <a:p>
            <a:pPr marL="1036320" lvl="2" indent="-345440" algn="l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Prefer not to respond</a:t>
            </a:r>
          </a:p>
          <a:p>
            <a:pPr marL="1036320" lvl="2" indent="-345440" algn="l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Prefer additional descriptors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34382" y="1589042"/>
            <a:ext cx="5524918" cy="579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Trans status inclusive of nonbinary people: Do you currently identify with the gender identity that matches your sex assigned at birth? </a:t>
            </a:r>
          </a:p>
          <a:p>
            <a:pPr marL="1036320" lvl="2" indent="-345440" algn="l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Yes | No | Prefer not to respond</a:t>
            </a:r>
          </a:p>
          <a:p>
            <a:pPr algn="l">
              <a:lnSpc>
                <a:spcPts val="2879"/>
              </a:lnSpc>
            </a:pPr>
            <a:endParaRPr lang="en-US" sz="2400">
              <a:solidFill>
                <a:srgbClr val="13294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To get only transgender-identifying people: Do you identify as transgender? </a:t>
            </a:r>
          </a:p>
          <a:p>
            <a:pPr marL="1036320" lvl="2" indent="-345440" algn="l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Yes | No | Prefer not to respond</a:t>
            </a:r>
          </a:p>
          <a:p>
            <a:pPr algn="l">
              <a:lnSpc>
                <a:spcPts val="2879"/>
              </a:lnSpc>
            </a:pPr>
            <a:endParaRPr lang="en-US" sz="2400">
              <a:solidFill>
                <a:srgbClr val="13294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For social status information: Do you identify as a sexual and/or gender minority?</a:t>
            </a:r>
          </a:p>
          <a:p>
            <a:pPr marL="1036320" lvl="2" indent="-345440" algn="l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Yes | No | Prefer not to respond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17" name="Group 17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0" name="AutoShape 20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678105" y="1589042"/>
            <a:ext cx="5480392" cy="2235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sz="56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GENDER IDENTITY QUESTIONS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852708" y="373759"/>
            <a:ext cx="10406592" cy="654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53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Junkins &amp; Derringer (under review) How to gather diverse demographic data: Consistency and perceptions of alternative response formats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8105" y="1589042"/>
            <a:ext cx="5480392" cy="15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sz="56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MOVING FORWARD</a:t>
            </a:r>
          </a:p>
        </p:txBody>
      </p:sp>
      <p:sp>
        <p:nvSpPr>
          <p:cNvPr id="3" name="Freeform 3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2202901" y="1589042"/>
            <a:ext cx="5056399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Endorsement/ identity requires knowledge, reflection, insight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15800" y="1589042"/>
            <a:ext cx="5056399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Recruitment is sensitive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02901" y="4284889"/>
            <a:ext cx="5056399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What is the true distribution of gender?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19" name="Group 19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2" name="AutoShape 22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6615800" y="4311423"/>
            <a:ext cx="5056399" cy="271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There is a huge gap in current academic research that is only becoming more relevant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BFD4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BFD4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BFD4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BFD4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BFD4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BFD4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BFD4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BFD4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121973" y="2878455"/>
            <a:ext cx="12044053" cy="397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b="1">
                <a:solidFill>
                  <a:srgbClr val="E8E9EA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“Queer as being about the self that is at odds with everything around it and has to invent and create and find a place to speak and to thrive and to live.”</a:t>
            </a:r>
          </a:p>
        </p:txBody>
      </p:sp>
      <p:grpSp>
        <p:nvGrpSpPr>
          <p:cNvPr id="14" name="Group 14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BFD4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BFD4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BFD4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3121973" y="6840855"/>
            <a:ext cx="12044053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b="1">
                <a:solidFill>
                  <a:srgbClr val="FFD12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bell hooks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33915" y="2226810"/>
            <a:ext cx="10620170" cy="18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 b="1">
                <a:solidFill>
                  <a:srgbClr val="E8E9EA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THANK YOU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18" name="Group 18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1" name="AutoShape 21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FFD1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FFD1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FFD1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FFD1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FFD1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FFD1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FFD1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FFD1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FFD1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1" name="Group 3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4" name="AutoShape 3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FFD1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FFD1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FFD1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FFD1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FFD1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FFD1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FFD1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FFD1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FFD1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Freeform 43"/>
          <p:cNvSpPr/>
          <p:nvPr/>
        </p:nvSpPr>
        <p:spPr>
          <a:xfrm>
            <a:off x="3255120" y="7332853"/>
            <a:ext cx="4706127" cy="2243254"/>
          </a:xfrm>
          <a:custGeom>
            <a:avLst/>
            <a:gdLst/>
            <a:ahLst/>
            <a:cxnLst/>
            <a:rect l="l" t="t" r="r" b="b"/>
            <a:pathLst>
              <a:path w="4706127" h="2243254">
                <a:moveTo>
                  <a:pt x="0" y="0"/>
                </a:moveTo>
                <a:lnTo>
                  <a:pt x="4706127" y="0"/>
                </a:lnTo>
                <a:lnTo>
                  <a:pt x="4706127" y="2243253"/>
                </a:lnTo>
                <a:lnTo>
                  <a:pt x="0" y="2243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TextBox 44"/>
          <p:cNvSpPr txBox="1"/>
          <p:nvPr/>
        </p:nvSpPr>
        <p:spPr>
          <a:xfrm>
            <a:off x="2119993" y="4256271"/>
            <a:ext cx="6976382" cy="295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E8E9EA"/>
                </a:solidFill>
                <a:latin typeface="DM Sans"/>
                <a:ea typeface="DM Sans"/>
                <a:cs typeface="DM Sans"/>
                <a:sym typeface="DM Sans"/>
              </a:rPr>
              <a:t>The Adolescent Brain Cognitive Development (ABCD) Study is a multisite, longitudinal study designed to recruit more than 10,000 children age 9-10 and follow them over 10 years into early adulthood funded by NIH. </a:t>
            </a:r>
            <a:r>
              <a:rPr lang="en-US" sz="3000" u="sng">
                <a:solidFill>
                  <a:srgbClr val="E8E9EA"/>
                </a:solidFill>
                <a:latin typeface="DM Sans"/>
                <a:ea typeface="DM Sans"/>
                <a:cs typeface="DM Sans"/>
                <a:sym typeface="DM Sans"/>
                <a:hlinkClick r:id="rId9" tooltip="https://abcdstudy.org"/>
              </a:rPr>
              <a:t>https://abcdstudy.org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191625" y="4246745"/>
            <a:ext cx="6976382" cy="253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E8E9EA"/>
                </a:solidFill>
                <a:latin typeface="DM Sans"/>
                <a:ea typeface="DM Sans"/>
                <a:cs typeface="DM Sans"/>
                <a:sym typeface="DM Sans"/>
              </a:rPr>
              <a:t>The Personality Observed Within Every Romantic (POWER) Relationship Study was funded by a CSBS seed grant and is managed by Eleanor Junkins. </a:t>
            </a:r>
            <a:r>
              <a:rPr lang="en-US" sz="3000" u="sng">
                <a:solidFill>
                  <a:srgbClr val="E8E9EA"/>
                </a:solidFill>
                <a:latin typeface="DM Sans"/>
                <a:ea typeface="DM Sans"/>
                <a:cs typeface="DM Sans"/>
                <a:sym typeface="DM Sans"/>
                <a:hlinkClick r:id="rId10" tooltip="https://publish.illinois.edu/powerstudy-research/"/>
              </a:rPr>
              <a:t>https://publish.illinois.edu/</a:t>
            </a:r>
          </a:p>
          <a:p>
            <a:pPr algn="ctr">
              <a:lnSpc>
                <a:spcPts val="3300"/>
              </a:lnSpc>
            </a:pPr>
            <a:r>
              <a:rPr lang="en-US" sz="3000" u="sng">
                <a:solidFill>
                  <a:srgbClr val="E8E9EA"/>
                </a:solidFill>
                <a:latin typeface="DM Sans"/>
                <a:ea typeface="DM Sans"/>
                <a:cs typeface="DM Sans"/>
                <a:sym typeface="DM Sans"/>
                <a:hlinkClick r:id="rId10" tooltip="https://publish.illinois.edu/powerstudy-research/"/>
              </a:rPr>
              <a:t>powerstudy-research/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8105" y="1589042"/>
            <a:ext cx="5480392" cy="15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sz="56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OPEN</a:t>
            </a:r>
          </a:p>
          <a:p>
            <a:pPr algn="l">
              <a:lnSpc>
                <a:spcPts val="5544"/>
              </a:lnSpc>
            </a:pPr>
            <a:r>
              <a:rPr lang="en-US" sz="56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QUESTIONS</a:t>
            </a:r>
          </a:p>
        </p:txBody>
      </p:sp>
      <p:sp>
        <p:nvSpPr>
          <p:cNvPr id="3" name="Freeform 3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6615800" y="1589042"/>
            <a:ext cx="5056399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4" lvl="1" indent="-388617" algn="l">
              <a:lnSpc>
                <a:spcPts val="4319"/>
              </a:lnSpc>
              <a:buFont typeface="Arial"/>
              <a:buChar char="•"/>
            </a:pPr>
            <a:r>
              <a:rPr lang="en-US" sz="3599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How do we operationalize gender?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02901" y="1589042"/>
            <a:ext cx="5056399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4" lvl="1" indent="-388617" algn="l">
              <a:lnSpc>
                <a:spcPts val="4319"/>
              </a:lnSpc>
              <a:buFont typeface="Arial"/>
              <a:buChar char="•"/>
            </a:pPr>
            <a:r>
              <a:rPr lang="en-US" sz="3599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How do our participants think about gender?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15800" y="4333237"/>
            <a:ext cx="5056399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4" lvl="1" indent="-388617" algn="l">
              <a:lnSpc>
                <a:spcPts val="4319"/>
              </a:lnSpc>
              <a:buFont typeface="Arial"/>
              <a:buChar char="•"/>
            </a:pPr>
            <a:r>
              <a:rPr lang="en-US" sz="3599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What consistency is there across time, cultures, species?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19" name="Group 19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2" name="AutoShape 22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2202901" y="4333237"/>
            <a:ext cx="5056399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4" lvl="1" indent="-388617" algn="l">
              <a:lnSpc>
                <a:spcPts val="4319"/>
              </a:lnSpc>
              <a:buFont typeface="Arial"/>
              <a:buChar char="•"/>
            </a:pPr>
            <a:r>
              <a:rPr lang="en-US" sz="3599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Can we define gender in a way that isn’t circular?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1521" y="3996261"/>
            <a:ext cx="6046286" cy="1027869"/>
            <a:chOff x="0" y="0"/>
            <a:chExt cx="1592438" cy="2707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E8E9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81521" y="6015146"/>
            <a:ext cx="6046286" cy="1027869"/>
            <a:chOff x="0" y="0"/>
            <a:chExt cx="1592438" cy="2707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E8E9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10800000">
            <a:off x="9525" y="82431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83809" y="8271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0" y="9355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321750" y="9384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204191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204191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120382" y="705368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120382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5400000">
            <a:off x="15036573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5400000" flipH="1" flipV="1">
            <a:off x="12770705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 flipV="1">
            <a:off x="12770705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2481521" y="1977377"/>
            <a:ext cx="6046286" cy="1027869"/>
            <a:chOff x="0" y="0"/>
            <a:chExt cx="1592438" cy="27071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E8E9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825091" y="2178574"/>
            <a:ext cx="5702716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40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REPRESENTATION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25091" y="4197458"/>
            <a:ext cx="5702716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40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ASSESSMENT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25091" y="6216342"/>
            <a:ext cx="5702716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40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ENGAGEMENT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1521" y="3996261"/>
            <a:ext cx="6046286" cy="1027869"/>
            <a:chOff x="0" y="0"/>
            <a:chExt cx="1592438" cy="2707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E8E9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81521" y="6015146"/>
            <a:ext cx="6046286" cy="1027869"/>
            <a:chOff x="0" y="0"/>
            <a:chExt cx="1592438" cy="2707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E8E9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10800000">
            <a:off x="9525" y="82431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83809" y="8271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0" y="9355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321750" y="9384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204191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204191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120382" y="705368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120382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5400000">
            <a:off x="15036573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5400000" flipH="1" flipV="1">
            <a:off x="12770705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 flipV="1">
            <a:off x="12770705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2481521" y="1977377"/>
            <a:ext cx="6046286" cy="1027869"/>
            <a:chOff x="0" y="0"/>
            <a:chExt cx="1592438" cy="27071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BFD4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825091" y="2178574"/>
            <a:ext cx="5702716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40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REPRESENTATION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25091" y="4197458"/>
            <a:ext cx="5702716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40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ASSESSMENT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25091" y="6216342"/>
            <a:ext cx="5702716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40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ENGAGEMENT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092537" y="1977377"/>
            <a:ext cx="6713943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E8E9EA"/>
                </a:solidFill>
                <a:latin typeface="DM Sans"/>
                <a:ea typeface="DM Sans"/>
                <a:cs typeface="DM Sans"/>
                <a:sym typeface="DM Sans"/>
              </a:rPr>
              <a:t>How common is gender diversity?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8105" y="1589042"/>
            <a:ext cx="5480392" cy="15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sz="56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SELECTION BIAS</a:t>
            </a:r>
          </a:p>
        </p:txBody>
      </p:sp>
      <p:sp>
        <p:nvSpPr>
          <p:cNvPr id="3" name="Freeform 3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083809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 rot="8100000">
            <a:off x="16760858" y="-1240983"/>
            <a:ext cx="7415398" cy="3565095"/>
            <a:chOff x="0" y="0"/>
            <a:chExt cx="660400" cy="317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flipH="1">
            <a:off x="16298854" y="-3628748"/>
            <a:ext cx="5132702" cy="5185216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 flipH="1">
            <a:off x="16080026" y="-3842695"/>
            <a:ext cx="5038853" cy="5038853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 flipH="1">
            <a:off x="15893267" y="-4022296"/>
            <a:ext cx="4867141" cy="4867141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H="1">
            <a:off x="15683626" y="-4148951"/>
            <a:ext cx="4690515" cy="4690515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 flipH="1">
            <a:off x="15586790" y="-4292805"/>
            <a:ext cx="4347674" cy="4347674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678105" y="3273673"/>
            <a:ext cx="4427943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Sexual and/or gender minority (SGM) people are consistently underrepresented in psychology research</a:t>
            </a:r>
          </a:p>
        </p:txBody>
      </p:sp>
      <p:sp>
        <p:nvSpPr>
          <p:cNvPr id="24" name="Freeform 24"/>
          <p:cNvSpPr/>
          <p:nvPr/>
        </p:nvSpPr>
        <p:spPr>
          <a:xfrm>
            <a:off x="9143283" y="1028700"/>
            <a:ext cx="8116017" cy="8229600"/>
          </a:xfrm>
          <a:custGeom>
            <a:avLst/>
            <a:gdLst/>
            <a:ahLst/>
            <a:cxnLst/>
            <a:rect l="l" t="t" r="r" b="b"/>
            <a:pathLst>
              <a:path w="8116017" h="8229600">
                <a:moveTo>
                  <a:pt x="0" y="0"/>
                </a:moveTo>
                <a:lnTo>
                  <a:pt x="8116017" y="0"/>
                </a:lnTo>
                <a:lnTo>
                  <a:pt x="811601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4771316" y="9277350"/>
            <a:ext cx="12487984" cy="331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53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Junkins, Dugan, ... &amp; Derringer (2024) </a:t>
            </a:r>
            <a:r>
              <a:rPr lang="en-US" sz="2300" i="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Psychology &amp; Sexuality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8105" y="1589042"/>
            <a:ext cx="5480392" cy="15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sz="56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HOW DOES IT HAPPEN?</a:t>
            </a:r>
          </a:p>
        </p:txBody>
      </p:sp>
      <p:sp>
        <p:nvSpPr>
          <p:cNvPr id="3" name="Freeform 3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6615800" y="1589042"/>
            <a:ext cx="5056400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Intentional exclusion?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02900" y="1589042"/>
            <a:ext cx="5056400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Difficult recruitment?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15800" y="4333237"/>
            <a:ext cx="5056400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Data complication, discarded from the analysis?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0" name="Group 20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3" name="AutoShape 23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1329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2202901" y="4333237"/>
            <a:ext cx="5056399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 dirty="0">
                <a:solidFill>
                  <a:srgbClr val="13294B"/>
                </a:solidFill>
                <a:latin typeface="DM Sans"/>
                <a:ea typeface="DM Sans"/>
                <a:cs typeface="DM Sans"/>
                <a:sym typeface="DM Sans"/>
              </a:rPr>
              <a:t>Anecdotally: People learn that they’re not welcome.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33915" y="3004534"/>
            <a:ext cx="10620170" cy="4054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BUT IT’S WHAT WE WANT TO KNOW ABOUT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25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" name="AutoShape 26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AutoShape 27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8" name="Group 28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1" name="AutoShape 31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4" name="AutoShape 34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" name="AutoShape 35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AutoShape 36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AutoShape 37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" name="AutoShape 38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132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0" y="0"/>
            <a:ext cx="8532662" cy="4181005"/>
          </a:xfrm>
          <a:custGeom>
            <a:avLst/>
            <a:gdLst/>
            <a:ahLst/>
            <a:cxnLst/>
            <a:rect l="l" t="t" r="r" b="b"/>
            <a:pathLst>
              <a:path w="8532662" h="4181005">
                <a:moveTo>
                  <a:pt x="0" y="0"/>
                </a:moveTo>
                <a:lnTo>
                  <a:pt x="8532662" y="0"/>
                </a:lnTo>
                <a:lnTo>
                  <a:pt x="8532662" y="4181005"/>
                </a:lnTo>
                <a:lnTo>
                  <a:pt x="0" y="41810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0" y="2743096"/>
            <a:ext cx="9397633" cy="2455132"/>
          </a:xfrm>
          <a:custGeom>
            <a:avLst/>
            <a:gdLst/>
            <a:ahLst/>
            <a:cxnLst/>
            <a:rect l="l" t="t" r="r" b="b"/>
            <a:pathLst>
              <a:path w="9397633" h="2455132">
                <a:moveTo>
                  <a:pt x="0" y="0"/>
                </a:moveTo>
                <a:lnTo>
                  <a:pt x="9397633" y="0"/>
                </a:lnTo>
                <a:lnTo>
                  <a:pt x="9397633" y="2455132"/>
                </a:lnTo>
                <a:lnTo>
                  <a:pt x="0" y="24551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0" y="4847937"/>
            <a:ext cx="4948088" cy="1960680"/>
          </a:xfrm>
          <a:custGeom>
            <a:avLst/>
            <a:gdLst/>
            <a:ahLst/>
            <a:cxnLst/>
            <a:rect l="l" t="t" r="r" b="b"/>
            <a:pathLst>
              <a:path w="4948088" h="1960680">
                <a:moveTo>
                  <a:pt x="0" y="0"/>
                </a:moveTo>
                <a:lnTo>
                  <a:pt x="4948088" y="0"/>
                </a:lnTo>
                <a:lnTo>
                  <a:pt x="4948088" y="1960679"/>
                </a:lnTo>
                <a:lnTo>
                  <a:pt x="0" y="1960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3986912" y="5198228"/>
            <a:ext cx="6545475" cy="1693642"/>
          </a:xfrm>
          <a:custGeom>
            <a:avLst/>
            <a:gdLst/>
            <a:ahLst/>
            <a:cxnLst/>
            <a:rect l="l" t="t" r="r" b="b"/>
            <a:pathLst>
              <a:path w="6545475" h="1693642">
                <a:moveTo>
                  <a:pt x="0" y="0"/>
                </a:moveTo>
                <a:lnTo>
                  <a:pt x="6545475" y="0"/>
                </a:lnTo>
                <a:lnTo>
                  <a:pt x="6545475" y="1693641"/>
                </a:lnTo>
                <a:lnTo>
                  <a:pt x="0" y="16936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0" y="6455844"/>
            <a:ext cx="10532387" cy="3831156"/>
          </a:xfrm>
          <a:custGeom>
            <a:avLst/>
            <a:gdLst/>
            <a:ahLst/>
            <a:cxnLst/>
            <a:rect l="l" t="t" r="r" b="b"/>
            <a:pathLst>
              <a:path w="10532387" h="3831156">
                <a:moveTo>
                  <a:pt x="0" y="0"/>
                </a:moveTo>
                <a:lnTo>
                  <a:pt x="10532387" y="0"/>
                </a:lnTo>
                <a:lnTo>
                  <a:pt x="10532387" y="3831156"/>
                </a:lnTo>
                <a:lnTo>
                  <a:pt x="0" y="383115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9144000" y="7738110"/>
            <a:ext cx="9144000" cy="2548890"/>
          </a:xfrm>
          <a:custGeom>
            <a:avLst/>
            <a:gdLst/>
            <a:ahLst/>
            <a:cxnLst/>
            <a:rect l="l" t="t" r="r" b="b"/>
            <a:pathLst>
              <a:path w="9144000" h="2548890">
                <a:moveTo>
                  <a:pt x="0" y="0"/>
                </a:moveTo>
                <a:lnTo>
                  <a:pt x="9144000" y="0"/>
                </a:lnTo>
                <a:lnTo>
                  <a:pt x="9144000" y="2548890"/>
                </a:lnTo>
                <a:lnTo>
                  <a:pt x="0" y="254889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8335933" y="0"/>
            <a:ext cx="11301259" cy="2161366"/>
          </a:xfrm>
          <a:custGeom>
            <a:avLst/>
            <a:gdLst/>
            <a:ahLst/>
            <a:cxnLst/>
            <a:rect l="l" t="t" r="r" b="b"/>
            <a:pathLst>
              <a:path w="11301259" h="2161366">
                <a:moveTo>
                  <a:pt x="0" y="0"/>
                </a:moveTo>
                <a:lnTo>
                  <a:pt x="11301259" y="0"/>
                </a:lnTo>
                <a:lnTo>
                  <a:pt x="11301259" y="2161366"/>
                </a:lnTo>
                <a:lnTo>
                  <a:pt x="0" y="2161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7697555" y="1662413"/>
            <a:ext cx="11301259" cy="2161366"/>
          </a:xfrm>
          <a:custGeom>
            <a:avLst/>
            <a:gdLst/>
            <a:ahLst/>
            <a:cxnLst/>
            <a:rect l="l" t="t" r="r" b="b"/>
            <a:pathLst>
              <a:path w="11301259" h="2161366">
                <a:moveTo>
                  <a:pt x="0" y="0"/>
                </a:moveTo>
                <a:lnTo>
                  <a:pt x="11301259" y="0"/>
                </a:lnTo>
                <a:lnTo>
                  <a:pt x="11301259" y="2161366"/>
                </a:lnTo>
                <a:lnTo>
                  <a:pt x="0" y="216136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Freeform 47"/>
          <p:cNvSpPr/>
          <p:nvPr/>
        </p:nvSpPr>
        <p:spPr>
          <a:xfrm>
            <a:off x="7874432" y="3264517"/>
            <a:ext cx="11301259" cy="2613416"/>
          </a:xfrm>
          <a:custGeom>
            <a:avLst/>
            <a:gdLst/>
            <a:ahLst/>
            <a:cxnLst/>
            <a:rect l="l" t="t" r="r" b="b"/>
            <a:pathLst>
              <a:path w="11301259" h="2613416">
                <a:moveTo>
                  <a:pt x="0" y="0"/>
                </a:moveTo>
                <a:lnTo>
                  <a:pt x="11301259" y="0"/>
                </a:lnTo>
                <a:lnTo>
                  <a:pt x="11301259" y="2613416"/>
                </a:lnTo>
                <a:lnTo>
                  <a:pt x="0" y="261341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Freeform 48"/>
          <p:cNvSpPr/>
          <p:nvPr/>
        </p:nvSpPr>
        <p:spPr>
          <a:xfrm>
            <a:off x="7697555" y="5742060"/>
            <a:ext cx="11301259" cy="2133113"/>
          </a:xfrm>
          <a:custGeom>
            <a:avLst/>
            <a:gdLst/>
            <a:ahLst/>
            <a:cxnLst/>
            <a:rect l="l" t="t" r="r" b="b"/>
            <a:pathLst>
              <a:path w="11301259" h="2133113">
                <a:moveTo>
                  <a:pt x="0" y="0"/>
                </a:moveTo>
                <a:lnTo>
                  <a:pt x="11301259" y="0"/>
                </a:lnTo>
                <a:lnTo>
                  <a:pt x="11301259" y="2133113"/>
                </a:lnTo>
                <a:lnTo>
                  <a:pt x="0" y="213311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1521" y="3996261"/>
            <a:ext cx="6046286" cy="1027869"/>
            <a:chOff x="0" y="0"/>
            <a:chExt cx="1592438" cy="2707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BFD4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81521" y="6015146"/>
            <a:ext cx="6046286" cy="1027869"/>
            <a:chOff x="0" y="0"/>
            <a:chExt cx="1592438" cy="2707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E8E9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10800000">
            <a:off x="9525" y="82431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83809" y="8271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0" y="9355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321750" y="9384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204191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204191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120382" y="705368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120382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5400000">
            <a:off x="15036573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5400000" flipH="1" flipV="1">
            <a:off x="12770705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 flipV="1">
            <a:off x="12770705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2481521" y="1977377"/>
            <a:ext cx="6046286" cy="1027869"/>
            <a:chOff x="0" y="0"/>
            <a:chExt cx="1592438" cy="27071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E8E9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825091" y="2178574"/>
            <a:ext cx="5702716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40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REPRESENTATION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25091" y="4197458"/>
            <a:ext cx="5702716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40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ASSESSMENT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25091" y="6216342"/>
            <a:ext cx="5702716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4000" b="1">
                <a:solidFill>
                  <a:srgbClr val="13294B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ENGAGEMENT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092537" y="3996261"/>
            <a:ext cx="6713943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E8E9EA"/>
                </a:solidFill>
                <a:latin typeface="DM Sans"/>
                <a:ea typeface="DM Sans"/>
                <a:cs typeface="DM Sans"/>
                <a:sym typeface="DM Sans"/>
              </a:rPr>
              <a:t>What are the measurement properties of common assessments?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1426</Words>
  <Application>Microsoft Macintosh PowerPoint</Application>
  <PresentationFormat>Custom</PresentationFormat>
  <Paragraphs>251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DM Sans Italics</vt:lpstr>
      <vt:lpstr>DM Sans</vt:lpstr>
      <vt:lpstr>Kollektif Bold</vt:lpstr>
      <vt:lpstr>Arial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talk for quant brown bag</dc:title>
  <cp:lastModifiedBy>Derringer, Jaime</cp:lastModifiedBy>
  <cp:revision>2</cp:revision>
  <dcterms:created xsi:type="dcterms:W3CDTF">2006-08-16T00:00:00Z</dcterms:created>
  <dcterms:modified xsi:type="dcterms:W3CDTF">2024-10-09T15:38:40Z</dcterms:modified>
  <dc:identifier>DAGR-2arpRI</dc:identifier>
</cp:coreProperties>
</file>