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55"/>
  </p:notesMasterIdLst>
  <p:sldIdLst>
    <p:sldId id="256" r:id="rId3"/>
    <p:sldId id="608" r:id="rId4"/>
    <p:sldId id="612" r:id="rId5"/>
    <p:sldId id="279" r:id="rId6"/>
    <p:sldId id="284" r:id="rId7"/>
    <p:sldId id="281" r:id="rId8"/>
    <p:sldId id="632" r:id="rId9"/>
    <p:sldId id="625" r:id="rId10"/>
    <p:sldId id="626" r:id="rId11"/>
    <p:sldId id="627" r:id="rId12"/>
    <p:sldId id="258" r:id="rId13"/>
    <p:sldId id="257" r:id="rId14"/>
    <p:sldId id="262" r:id="rId15"/>
    <p:sldId id="322" r:id="rId16"/>
    <p:sldId id="622" r:id="rId17"/>
    <p:sldId id="628" r:id="rId18"/>
    <p:sldId id="330" r:id="rId19"/>
    <p:sldId id="606" r:id="rId20"/>
    <p:sldId id="582" r:id="rId21"/>
    <p:sldId id="587" r:id="rId22"/>
    <p:sldId id="586" r:id="rId23"/>
    <p:sldId id="585" r:id="rId24"/>
    <p:sldId id="591" r:id="rId25"/>
    <p:sldId id="592" r:id="rId26"/>
    <p:sldId id="610" r:id="rId27"/>
    <p:sldId id="611" r:id="rId28"/>
    <p:sldId id="598" r:id="rId29"/>
    <p:sldId id="599" r:id="rId30"/>
    <p:sldId id="338" r:id="rId31"/>
    <p:sldId id="340" r:id="rId32"/>
    <p:sldId id="335" r:id="rId33"/>
    <p:sldId id="336" r:id="rId34"/>
    <p:sldId id="333" r:id="rId35"/>
    <p:sldId id="614" r:id="rId36"/>
    <p:sldId id="629" r:id="rId37"/>
    <p:sldId id="623" r:id="rId38"/>
    <p:sldId id="604" r:id="rId39"/>
    <p:sldId id="298" r:id="rId40"/>
    <p:sldId id="261" r:id="rId41"/>
    <p:sldId id="630" r:id="rId42"/>
    <p:sldId id="323" r:id="rId43"/>
    <p:sldId id="334" r:id="rId44"/>
    <p:sldId id="360" r:id="rId45"/>
    <p:sldId id="343" r:id="rId46"/>
    <p:sldId id="602" r:id="rId47"/>
    <p:sldId id="315" r:id="rId48"/>
    <p:sldId id="631" r:id="rId49"/>
    <p:sldId id="316" r:id="rId50"/>
    <p:sldId id="607" r:id="rId51"/>
    <p:sldId id="355" r:id="rId52"/>
    <p:sldId id="351" r:id="rId53"/>
    <p:sldId id="581"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99" autoAdjust="0"/>
    <p:restoredTop sz="94660"/>
  </p:normalViewPr>
  <p:slideViewPr>
    <p:cSldViewPr snapToGrid="0">
      <p:cViewPr varScale="1">
        <p:scale>
          <a:sx n="131" d="100"/>
          <a:sy n="131" d="100"/>
        </p:scale>
        <p:origin x="84" y="340"/>
      </p:cViewPr>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192B63-6979-4FB1-B1CD-8D5D428544DA}" type="datetimeFigureOut">
              <a:rPr lang="en-US" smtClean="0"/>
              <a:t>8/28/2024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291277-530B-4C39-921C-51153590AC1F}" type="slidenum">
              <a:rPr lang="en-US" smtClean="0"/>
              <a:t>‹#›</a:t>
            </a:fld>
            <a:endParaRPr lang="en-US"/>
          </a:p>
        </p:txBody>
      </p:sp>
    </p:spTree>
    <p:extLst>
      <p:ext uri="{BB962C8B-B14F-4D97-AF65-F5344CB8AC3E}">
        <p14:creationId xmlns:p14="http://schemas.microsoft.com/office/powerpoint/2010/main" val="829665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FD76D60-95BC-43ED-9D24-F4168C6014A4}" type="datetime1">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E0760-202D-4AFD-A3A9-F99F220A1FB1}" type="slidenum">
              <a:rPr lang="en-US" smtClean="0"/>
              <a:t>‹#›</a:t>
            </a:fld>
            <a:endParaRPr lang="en-US"/>
          </a:p>
        </p:txBody>
      </p:sp>
    </p:spTree>
    <p:extLst>
      <p:ext uri="{BB962C8B-B14F-4D97-AF65-F5344CB8AC3E}">
        <p14:creationId xmlns:p14="http://schemas.microsoft.com/office/powerpoint/2010/main" val="1524575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887D53-927C-4834-A24C-649B9A20272D}" type="datetime1">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E0760-202D-4AFD-A3A9-F99F220A1FB1}" type="slidenum">
              <a:rPr lang="en-US" smtClean="0"/>
              <a:t>‹#›</a:t>
            </a:fld>
            <a:endParaRPr lang="en-US"/>
          </a:p>
        </p:txBody>
      </p:sp>
    </p:spTree>
    <p:extLst>
      <p:ext uri="{BB962C8B-B14F-4D97-AF65-F5344CB8AC3E}">
        <p14:creationId xmlns:p14="http://schemas.microsoft.com/office/powerpoint/2010/main" val="191247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8F274D-3249-4007-BC91-BB6E146A730E}" type="datetime1">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E0760-202D-4AFD-A3A9-F99F220A1FB1}" type="slidenum">
              <a:rPr lang="en-US" smtClean="0"/>
              <a:t>‹#›</a:t>
            </a:fld>
            <a:endParaRPr lang="en-US"/>
          </a:p>
        </p:txBody>
      </p:sp>
    </p:spTree>
    <p:extLst>
      <p:ext uri="{BB962C8B-B14F-4D97-AF65-F5344CB8AC3E}">
        <p14:creationId xmlns:p14="http://schemas.microsoft.com/office/powerpoint/2010/main" val="4285467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E118989-D4CB-427B-98EA-4DCBB8D8D95C}"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A3295-66D3-4855-9315-FC9F29580011}" type="slidenum">
              <a:rPr lang="en-US" smtClean="0"/>
              <a:t>‹#›</a:t>
            </a:fld>
            <a:endParaRPr lang="en-US"/>
          </a:p>
        </p:txBody>
      </p:sp>
    </p:spTree>
    <p:extLst>
      <p:ext uri="{BB962C8B-B14F-4D97-AF65-F5344CB8AC3E}">
        <p14:creationId xmlns:p14="http://schemas.microsoft.com/office/powerpoint/2010/main" val="3199259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118989-D4CB-427B-98EA-4DCBB8D8D95C}"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A3295-66D3-4855-9315-FC9F29580011}" type="slidenum">
              <a:rPr lang="en-US" smtClean="0"/>
              <a:t>‹#›</a:t>
            </a:fld>
            <a:endParaRPr lang="en-US"/>
          </a:p>
        </p:txBody>
      </p:sp>
    </p:spTree>
    <p:extLst>
      <p:ext uri="{BB962C8B-B14F-4D97-AF65-F5344CB8AC3E}">
        <p14:creationId xmlns:p14="http://schemas.microsoft.com/office/powerpoint/2010/main" val="419137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E118989-D4CB-427B-98EA-4DCBB8D8D95C}"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A3295-66D3-4855-9315-FC9F29580011}" type="slidenum">
              <a:rPr lang="en-US" smtClean="0"/>
              <a:t>‹#›</a:t>
            </a:fld>
            <a:endParaRPr lang="en-US"/>
          </a:p>
        </p:txBody>
      </p:sp>
    </p:spTree>
    <p:extLst>
      <p:ext uri="{BB962C8B-B14F-4D97-AF65-F5344CB8AC3E}">
        <p14:creationId xmlns:p14="http://schemas.microsoft.com/office/powerpoint/2010/main" val="1319620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118989-D4CB-427B-98EA-4DCBB8D8D95C}" type="datetimeFigureOut">
              <a:rPr lang="en-US" smtClean="0"/>
              <a:t>8/28/2024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4A3295-66D3-4855-9315-FC9F29580011}" type="slidenum">
              <a:rPr lang="en-US" smtClean="0"/>
              <a:t>‹#›</a:t>
            </a:fld>
            <a:endParaRPr lang="en-US"/>
          </a:p>
        </p:txBody>
      </p:sp>
    </p:spTree>
    <p:extLst>
      <p:ext uri="{BB962C8B-B14F-4D97-AF65-F5344CB8AC3E}">
        <p14:creationId xmlns:p14="http://schemas.microsoft.com/office/powerpoint/2010/main" val="400528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118989-D4CB-427B-98EA-4DCBB8D8D95C}" type="datetimeFigureOut">
              <a:rPr lang="en-US" smtClean="0"/>
              <a:t>8/28/2024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4A3295-66D3-4855-9315-FC9F29580011}" type="slidenum">
              <a:rPr lang="en-US" smtClean="0"/>
              <a:t>‹#›</a:t>
            </a:fld>
            <a:endParaRPr lang="en-US"/>
          </a:p>
        </p:txBody>
      </p:sp>
    </p:spTree>
    <p:extLst>
      <p:ext uri="{BB962C8B-B14F-4D97-AF65-F5344CB8AC3E}">
        <p14:creationId xmlns:p14="http://schemas.microsoft.com/office/powerpoint/2010/main" val="1742824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118989-D4CB-427B-98EA-4DCBB8D8D95C}" type="datetimeFigureOut">
              <a:rPr lang="en-US" smtClean="0"/>
              <a:t>8/28/2024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4A3295-66D3-4855-9315-FC9F29580011}" type="slidenum">
              <a:rPr lang="en-US" smtClean="0"/>
              <a:t>‹#›</a:t>
            </a:fld>
            <a:endParaRPr lang="en-US"/>
          </a:p>
        </p:txBody>
      </p:sp>
    </p:spTree>
    <p:extLst>
      <p:ext uri="{BB962C8B-B14F-4D97-AF65-F5344CB8AC3E}">
        <p14:creationId xmlns:p14="http://schemas.microsoft.com/office/powerpoint/2010/main" val="3006750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118989-D4CB-427B-98EA-4DCBB8D8D95C}" type="datetimeFigureOut">
              <a:rPr lang="en-US" smtClean="0"/>
              <a:t>8/28/2024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4A3295-66D3-4855-9315-FC9F29580011}" type="slidenum">
              <a:rPr lang="en-US" smtClean="0"/>
              <a:t>‹#›</a:t>
            </a:fld>
            <a:endParaRPr lang="en-US"/>
          </a:p>
        </p:txBody>
      </p:sp>
    </p:spTree>
    <p:extLst>
      <p:ext uri="{BB962C8B-B14F-4D97-AF65-F5344CB8AC3E}">
        <p14:creationId xmlns:p14="http://schemas.microsoft.com/office/powerpoint/2010/main" val="18232326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E118989-D4CB-427B-98EA-4DCBB8D8D95C}" type="datetimeFigureOut">
              <a:rPr lang="en-US" smtClean="0"/>
              <a:t>8/28/2024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4A3295-66D3-4855-9315-FC9F29580011}" type="slidenum">
              <a:rPr lang="en-US" smtClean="0"/>
              <a:t>‹#›</a:t>
            </a:fld>
            <a:endParaRPr lang="en-US"/>
          </a:p>
        </p:txBody>
      </p:sp>
    </p:spTree>
    <p:extLst>
      <p:ext uri="{BB962C8B-B14F-4D97-AF65-F5344CB8AC3E}">
        <p14:creationId xmlns:p14="http://schemas.microsoft.com/office/powerpoint/2010/main" val="160091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D28DB5-CA79-488C-A7AC-4DB44A353044}" type="datetime1">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E0760-202D-4AFD-A3A9-F99F220A1FB1}" type="slidenum">
              <a:rPr lang="en-US" smtClean="0"/>
              <a:t>‹#›</a:t>
            </a:fld>
            <a:endParaRPr lang="en-US"/>
          </a:p>
        </p:txBody>
      </p:sp>
    </p:spTree>
    <p:extLst>
      <p:ext uri="{BB962C8B-B14F-4D97-AF65-F5344CB8AC3E}">
        <p14:creationId xmlns:p14="http://schemas.microsoft.com/office/powerpoint/2010/main" val="1453791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E118989-D4CB-427B-98EA-4DCBB8D8D95C}" type="datetimeFigureOut">
              <a:rPr lang="en-US" smtClean="0"/>
              <a:t>8/28/2024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4A3295-66D3-4855-9315-FC9F29580011}" type="slidenum">
              <a:rPr lang="en-US" smtClean="0"/>
              <a:t>‹#›</a:t>
            </a:fld>
            <a:endParaRPr lang="en-US"/>
          </a:p>
        </p:txBody>
      </p:sp>
    </p:spTree>
    <p:extLst>
      <p:ext uri="{BB962C8B-B14F-4D97-AF65-F5344CB8AC3E}">
        <p14:creationId xmlns:p14="http://schemas.microsoft.com/office/powerpoint/2010/main" val="32294663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118989-D4CB-427B-98EA-4DCBB8D8D95C}"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A3295-66D3-4855-9315-FC9F29580011}" type="slidenum">
              <a:rPr lang="en-US" smtClean="0"/>
              <a:t>‹#›</a:t>
            </a:fld>
            <a:endParaRPr lang="en-US"/>
          </a:p>
        </p:txBody>
      </p:sp>
    </p:spTree>
    <p:extLst>
      <p:ext uri="{BB962C8B-B14F-4D97-AF65-F5344CB8AC3E}">
        <p14:creationId xmlns:p14="http://schemas.microsoft.com/office/powerpoint/2010/main" val="31520855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118989-D4CB-427B-98EA-4DCBB8D8D95C}" type="datetimeFigureOut">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A3295-66D3-4855-9315-FC9F29580011}" type="slidenum">
              <a:rPr lang="en-US" smtClean="0"/>
              <a:t>‹#›</a:t>
            </a:fld>
            <a:endParaRPr lang="en-US"/>
          </a:p>
        </p:txBody>
      </p:sp>
    </p:spTree>
    <p:extLst>
      <p:ext uri="{BB962C8B-B14F-4D97-AF65-F5344CB8AC3E}">
        <p14:creationId xmlns:p14="http://schemas.microsoft.com/office/powerpoint/2010/main" val="836534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AA86D1D-450F-4E8A-A4A9-E24AFFDCED15}" type="datetime1">
              <a:rPr lang="en-US" smtClean="0"/>
              <a:t>8/28/2024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E0760-202D-4AFD-A3A9-F99F220A1FB1}" type="slidenum">
              <a:rPr lang="en-US" smtClean="0"/>
              <a:t>‹#›</a:t>
            </a:fld>
            <a:endParaRPr lang="en-US"/>
          </a:p>
        </p:txBody>
      </p:sp>
    </p:spTree>
    <p:extLst>
      <p:ext uri="{BB962C8B-B14F-4D97-AF65-F5344CB8AC3E}">
        <p14:creationId xmlns:p14="http://schemas.microsoft.com/office/powerpoint/2010/main" val="1283808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608FB4B-656E-4DEA-9A8A-5A8F0FA9F1D2}" type="datetime1">
              <a:rPr lang="en-US" smtClean="0"/>
              <a:t>8/28/2024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E0760-202D-4AFD-A3A9-F99F220A1FB1}" type="slidenum">
              <a:rPr lang="en-US" smtClean="0"/>
              <a:t>‹#›</a:t>
            </a:fld>
            <a:endParaRPr lang="en-US"/>
          </a:p>
        </p:txBody>
      </p:sp>
    </p:spTree>
    <p:extLst>
      <p:ext uri="{BB962C8B-B14F-4D97-AF65-F5344CB8AC3E}">
        <p14:creationId xmlns:p14="http://schemas.microsoft.com/office/powerpoint/2010/main" val="3650916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15A513-B2B1-4306-A80E-725651A5C3D4}" type="datetime1">
              <a:rPr lang="en-US" smtClean="0"/>
              <a:t>8/28/2024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EE0760-202D-4AFD-A3A9-F99F220A1FB1}" type="slidenum">
              <a:rPr lang="en-US" smtClean="0"/>
              <a:t>‹#›</a:t>
            </a:fld>
            <a:endParaRPr lang="en-US"/>
          </a:p>
        </p:txBody>
      </p:sp>
    </p:spTree>
    <p:extLst>
      <p:ext uri="{BB962C8B-B14F-4D97-AF65-F5344CB8AC3E}">
        <p14:creationId xmlns:p14="http://schemas.microsoft.com/office/powerpoint/2010/main" val="2610037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28A7F1-1467-4E31-A1B1-6208AE40A86E}" type="datetime1">
              <a:rPr lang="en-US" smtClean="0"/>
              <a:t>8/28/2024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EE0760-202D-4AFD-A3A9-F99F220A1FB1}" type="slidenum">
              <a:rPr lang="en-US" smtClean="0"/>
              <a:t>‹#›</a:t>
            </a:fld>
            <a:endParaRPr lang="en-US"/>
          </a:p>
        </p:txBody>
      </p:sp>
    </p:spTree>
    <p:extLst>
      <p:ext uri="{BB962C8B-B14F-4D97-AF65-F5344CB8AC3E}">
        <p14:creationId xmlns:p14="http://schemas.microsoft.com/office/powerpoint/2010/main" val="2216144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4F6C49-2770-4956-817E-435953E44BC8}" type="datetime1">
              <a:rPr lang="en-US" smtClean="0"/>
              <a:t>8/28/2024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EE0760-202D-4AFD-A3A9-F99F220A1FB1}" type="slidenum">
              <a:rPr lang="en-US" smtClean="0"/>
              <a:t>‹#›</a:t>
            </a:fld>
            <a:endParaRPr lang="en-US"/>
          </a:p>
        </p:txBody>
      </p:sp>
    </p:spTree>
    <p:extLst>
      <p:ext uri="{BB962C8B-B14F-4D97-AF65-F5344CB8AC3E}">
        <p14:creationId xmlns:p14="http://schemas.microsoft.com/office/powerpoint/2010/main" val="1051888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3D051B-66F7-486A-A53A-DB841B4BE801}" type="datetime1">
              <a:rPr lang="en-US" smtClean="0"/>
              <a:t>8/28/2024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E0760-202D-4AFD-A3A9-F99F220A1FB1}" type="slidenum">
              <a:rPr lang="en-US" smtClean="0"/>
              <a:t>‹#›</a:t>
            </a:fld>
            <a:endParaRPr lang="en-US"/>
          </a:p>
        </p:txBody>
      </p:sp>
    </p:spTree>
    <p:extLst>
      <p:ext uri="{BB962C8B-B14F-4D97-AF65-F5344CB8AC3E}">
        <p14:creationId xmlns:p14="http://schemas.microsoft.com/office/powerpoint/2010/main" val="1468149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229BA8-CDA5-4C7A-B1B9-DBF52704F1B4}" type="datetime1">
              <a:rPr lang="en-US" smtClean="0"/>
              <a:t>8/28/2024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E0760-202D-4AFD-A3A9-F99F220A1FB1}" type="slidenum">
              <a:rPr lang="en-US" smtClean="0"/>
              <a:t>‹#›</a:t>
            </a:fld>
            <a:endParaRPr lang="en-US"/>
          </a:p>
        </p:txBody>
      </p:sp>
    </p:spTree>
    <p:extLst>
      <p:ext uri="{BB962C8B-B14F-4D97-AF65-F5344CB8AC3E}">
        <p14:creationId xmlns:p14="http://schemas.microsoft.com/office/powerpoint/2010/main" val="870448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B4E8E4-E721-4101-8B1E-9FCEA25051D5}" type="datetime1">
              <a:rPr lang="en-US" smtClean="0"/>
              <a:t>8/28/2024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EE0760-202D-4AFD-A3A9-F99F220A1FB1}" type="slidenum">
              <a:rPr lang="en-US" smtClean="0"/>
              <a:t>‹#›</a:t>
            </a:fld>
            <a:endParaRPr lang="en-US"/>
          </a:p>
        </p:txBody>
      </p:sp>
    </p:spTree>
    <p:extLst>
      <p:ext uri="{BB962C8B-B14F-4D97-AF65-F5344CB8AC3E}">
        <p14:creationId xmlns:p14="http://schemas.microsoft.com/office/powerpoint/2010/main" val="3065058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118989-D4CB-427B-98EA-4DCBB8D8D95C}" type="datetimeFigureOut">
              <a:rPr lang="en-US" smtClean="0"/>
              <a:t>8/28/2024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4A3295-66D3-4855-9315-FC9F29580011}" type="slidenum">
              <a:rPr lang="en-US" smtClean="0"/>
              <a:t>‹#›</a:t>
            </a:fld>
            <a:endParaRPr lang="en-US"/>
          </a:p>
        </p:txBody>
      </p:sp>
    </p:spTree>
    <p:extLst>
      <p:ext uri="{BB962C8B-B14F-4D97-AF65-F5344CB8AC3E}">
        <p14:creationId xmlns:p14="http://schemas.microsoft.com/office/powerpoint/2010/main" val="18228141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hyperlink" Target="http://bigbird.socsci.uci.edu/research.html" TargetMode="External"/><Relationship Id="rId2" Type="http://schemas.openxmlformats.org/officeDocument/2006/relationships/hyperlink" Target="http://shapebook.psych.purdue.edu/6.3/" TargetMode="External"/><Relationship Id="rId1" Type="http://schemas.openxmlformats.org/officeDocument/2006/relationships/slideLayout" Target="../slideLayouts/slideLayout13.xml"/><Relationship Id="rId6" Type="http://schemas.openxmlformats.org/officeDocument/2006/relationships/hyperlink" Target="CameraPyramid4.wmv" TargetMode="External"/><Relationship Id="rId5" Type="http://schemas.openxmlformats.org/officeDocument/2006/relationships/hyperlink" Target="CameraPyramid3.wmv" TargetMode="External"/><Relationship Id="rId4" Type="http://schemas.openxmlformats.org/officeDocument/2006/relationships/hyperlink" Target="CameraPyramid1.wmv"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s://github.com/jackvandrunen/tsp" TargetMode="External"/><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hapebook.psych.purdue.edu/1.3/"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6509" y="1254428"/>
            <a:ext cx="11563541" cy="4478716"/>
          </a:xfrm>
        </p:spPr>
        <p:txBody>
          <a:bodyPr>
            <a:normAutofit/>
          </a:bodyPr>
          <a:lstStyle/>
          <a:p>
            <a:r>
              <a:rPr lang="en-US" sz="3600" dirty="0">
                <a:latin typeface="Times New Roman" panose="02020603050405020304" pitchFamily="18" charset="0"/>
                <a:cs typeface="Times New Roman" panose="02020603050405020304" pitchFamily="18" charset="0"/>
              </a:rPr>
              <a:t>The concept of symmetry and the theory of problem solving</a:t>
            </a:r>
          </a:p>
          <a:p>
            <a:endParaRPr lang="en-US" sz="36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Zyg Pizlo</a:t>
            </a:r>
          </a:p>
          <a:p>
            <a:r>
              <a:rPr lang="en-US" sz="3200" dirty="0">
                <a:latin typeface="Times New Roman" panose="02020603050405020304" pitchFamily="18" charset="0"/>
                <a:cs typeface="Times New Roman" panose="02020603050405020304" pitchFamily="18" charset="0"/>
              </a:rPr>
              <a:t>UC Irvine</a:t>
            </a:r>
            <a:endParaRPr lang="en-US" sz="3600"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9C45F720-A4BB-495D-9955-9AFF0A142498}"/>
              </a:ext>
            </a:extLst>
          </p:cNvPr>
          <p:cNvSpPr>
            <a:spLocks noGrp="1"/>
          </p:cNvSpPr>
          <p:nvPr>
            <p:ph type="sldNum" sz="quarter" idx="12"/>
          </p:nvPr>
        </p:nvSpPr>
        <p:spPr/>
        <p:txBody>
          <a:bodyPr/>
          <a:lstStyle/>
          <a:p>
            <a:fld id="{4AEE0760-202D-4AFD-A3A9-F99F220A1FB1}" type="slidenum">
              <a:rPr lang="en-US" smtClean="0"/>
              <a:t>1</a:t>
            </a:fld>
            <a:endParaRPr lang="en-US"/>
          </a:p>
        </p:txBody>
      </p:sp>
    </p:spTree>
    <p:extLst>
      <p:ext uri="{BB962C8B-B14F-4D97-AF65-F5344CB8AC3E}">
        <p14:creationId xmlns:p14="http://schemas.microsoft.com/office/powerpoint/2010/main" val="2037294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5F1AFA-62FF-4F9B-6CDB-5CA4A835DA5A}"/>
              </a:ext>
            </a:extLst>
          </p:cNvPr>
          <p:cNvPicPr>
            <a:picLocks noChangeAspect="1"/>
          </p:cNvPicPr>
          <p:nvPr/>
        </p:nvPicPr>
        <p:blipFill>
          <a:blip r:embed="rId2"/>
          <a:stretch>
            <a:fillRect/>
          </a:stretch>
        </p:blipFill>
        <p:spPr>
          <a:xfrm>
            <a:off x="532869" y="0"/>
            <a:ext cx="7354192" cy="4532972"/>
          </a:xfrm>
          <a:prstGeom prst="rect">
            <a:avLst/>
          </a:prstGeom>
        </p:spPr>
      </p:pic>
    </p:spTree>
    <p:extLst>
      <p:ext uri="{BB962C8B-B14F-4D97-AF65-F5344CB8AC3E}">
        <p14:creationId xmlns:p14="http://schemas.microsoft.com/office/powerpoint/2010/main" val="1918758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669381" y="1395027"/>
            <a:ext cx="5522619" cy="4594302"/>
          </a:xfrm>
          <a:prstGeom prst="rect">
            <a:avLst/>
          </a:prstGeom>
        </p:spPr>
      </p:pic>
      <p:sp>
        <p:nvSpPr>
          <p:cNvPr id="5" name="TextBox 4">
            <a:extLst>
              <a:ext uri="{FF2B5EF4-FFF2-40B4-BE49-F238E27FC236}">
                <a16:creationId xmlns:a16="http://schemas.microsoft.com/office/drawing/2014/main" id="{3B194746-56C9-4544-907A-02DF4EBC0346}"/>
              </a:ext>
            </a:extLst>
          </p:cNvPr>
          <p:cNvSpPr txBox="1"/>
          <p:nvPr/>
        </p:nvSpPr>
        <p:spPr>
          <a:xfrm>
            <a:off x="245187" y="1509570"/>
            <a:ext cx="6335963" cy="415498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If one begins in Paris, and sets out to visit several places in France, Germany, Hungary and Italy before going back to Paris, it is obvious that in order to minimize the total travel length, the places in France should be visited one after another before going to Germany, then Hungary and finally to Italy. The decision about the order in which the four countries are visited is made first and it should be the one just mentioned, or its reverse, namely, Italy, Hungary, Germany and back to France.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69B1B70-FC49-9D6E-90F2-1EECFC6BAAF0}"/>
              </a:ext>
            </a:extLst>
          </p:cNvPr>
          <p:cNvSpPr txBox="1"/>
          <p:nvPr/>
        </p:nvSpPr>
        <p:spPr>
          <a:xfrm>
            <a:off x="1030705" y="46338"/>
            <a:ext cx="900864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How do humans do it? The role of clustering.</a:t>
            </a:r>
          </a:p>
        </p:txBody>
      </p:sp>
    </p:spTree>
    <p:extLst>
      <p:ext uri="{BB962C8B-B14F-4D97-AF65-F5344CB8AC3E}">
        <p14:creationId xmlns:p14="http://schemas.microsoft.com/office/powerpoint/2010/main" val="650411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1663" y="1575916"/>
            <a:ext cx="5991010" cy="452431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It is fairly obvious that going from France to Hungary, Germany, Italy, and back to France is sub optimal, regardless of the order in which the places within each country are visited. The quality of the global aspects of the tour are unaffected by its local aspects. If the global tour is optimal, local errors will not be able to make the overall tour very much longer than the optimal one. And conversely, if there is an error in the global tour, the overall tour length will be highly suboptimal, regardless of the optimality of its local parts.</a:t>
            </a:r>
          </a:p>
        </p:txBody>
      </p:sp>
      <p:sp>
        <p:nvSpPr>
          <p:cNvPr id="2" name="Title 1">
            <a:extLst>
              <a:ext uri="{FF2B5EF4-FFF2-40B4-BE49-F238E27FC236}">
                <a16:creationId xmlns:a16="http://schemas.microsoft.com/office/drawing/2014/main" id="{1705E6A3-38B4-4263-8971-DC36B9E030E4}"/>
              </a:ext>
            </a:extLst>
          </p:cNvPr>
          <p:cNvSpPr>
            <a:spLocks noGrp="1"/>
          </p:cNvSpPr>
          <p:nvPr>
            <p:ph type="title"/>
          </p:nvPr>
        </p:nvSpPr>
        <p:spPr>
          <a:xfrm>
            <a:off x="838200" y="365125"/>
            <a:ext cx="5077326" cy="1325563"/>
          </a:xfrm>
        </p:spPr>
        <p:txBody>
          <a:bodyPr>
            <a:normAutofit/>
          </a:bodyPr>
          <a:lstStyle/>
          <a:p>
            <a:r>
              <a:rPr lang="en-US" sz="3600" dirty="0">
                <a:latin typeface="Times New Roman" panose="02020603050405020304" pitchFamily="18" charset="0"/>
                <a:cs typeface="Times New Roman" panose="02020603050405020304" pitchFamily="18" charset="0"/>
              </a:rPr>
              <a:t>The role of clustering</a:t>
            </a:r>
          </a:p>
        </p:txBody>
      </p:sp>
      <p:pic>
        <p:nvPicPr>
          <p:cNvPr id="3" name="Picture 2">
            <a:extLst>
              <a:ext uri="{FF2B5EF4-FFF2-40B4-BE49-F238E27FC236}">
                <a16:creationId xmlns:a16="http://schemas.microsoft.com/office/drawing/2014/main" id="{2B8C724D-2DBA-9F5A-ADC7-BF1807FA08E5}"/>
              </a:ext>
            </a:extLst>
          </p:cNvPr>
          <p:cNvPicPr>
            <a:picLocks noChangeAspect="1"/>
          </p:cNvPicPr>
          <p:nvPr/>
        </p:nvPicPr>
        <p:blipFill>
          <a:blip r:embed="rId2"/>
          <a:stretch>
            <a:fillRect/>
          </a:stretch>
        </p:blipFill>
        <p:spPr>
          <a:xfrm>
            <a:off x="6681536" y="1411068"/>
            <a:ext cx="5510463" cy="4608732"/>
          </a:xfrm>
          <a:prstGeom prst="rect">
            <a:avLst/>
          </a:prstGeom>
        </p:spPr>
      </p:pic>
    </p:spTree>
    <p:extLst>
      <p:ext uri="{BB962C8B-B14F-4D97-AF65-F5344CB8AC3E}">
        <p14:creationId xmlns:p14="http://schemas.microsoft.com/office/powerpoint/2010/main" val="3064322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199" y="1"/>
            <a:ext cx="10892883" cy="936702"/>
          </a:xfrm>
        </p:spPr>
        <p:txBody>
          <a:bodyPr/>
          <a:lstStyle/>
          <a:p>
            <a:r>
              <a:rPr lang="en-US" dirty="0">
                <a:latin typeface="Times New Roman" panose="02020603050405020304" pitchFamily="18" charset="0"/>
                <a:cs typeface="Times New Roman" panose="02020603050405020304" pitchFamily="18" charset="0"/>
              </a:rPr>
              <a:t>Human Visual System as a Multiscale Pyramid</a:t>
            </a:r>
          </a:p>
        </p:txBody>
      </p:sp>
      <p:pic>
        <p:nvPicPr>
          <p:cNvPr id="4" name="Picture 3"/>
          <p:cNvPicPr>
            <a:picLocks noChangeAspect="1"/>
          </p:cNvPicPr>
          <p:nvPr/>
        </p:nvPicPr>
        <p:blipFill>
          <a:blip r:embed="rId2"/>
          <a:stretch>
            <a:fillRect/>
          </a:stretch>
        </p:blipFill>
        <p:spPr>
          <a:xfrm>
            <a:off x="111702" y="1273228"/>
            <a:ext cx="5898574" cy="4804534"/>
          </a:xfrm>
          <a:prstGeom prst="rect">
            <a:avLst/>
          </a:prstGeom>
        </p:spPr>
      </p:pic>
      <p:sp>
        <p:nvSpPr>
          <p:cNvPr id="5" name="Rectangle 4"/>
          <p:cNvSpPr/>
          <p:nvPr/>
        </p:nvSpPr>
        <p:spPr>
          <a:xfrm>
            <a:off x="6615113" y="936703"/>
            <a:ext cx="5576887" cy="470898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bottom layer represents the retinal or the camera image. In the human retina there is one million of ganglion cells that provide input for most visual functions such as pattern and object perception, reading, color, motion, and depth. The second layer in the pyramid contains parent cells (nodes), each parent receiving input from four child cells. The third layer is the grandparent layer and the spatial relation between grandparent and parent cells is the same as between parent and children cells. This repeats until there is only one cell at the top of the pyramid. The cells in the pyramid function simultaneously and independently. This makes pyramid architecture a version of a parallel computer.</a:t>
            </a:r>
          </a:p>
        </p:txBody>
      </p:sp>
    </p:spTree>
    <p:extLst>
      <p:ext uri="{BB962C8B-B14F-4D97-AF65-F5344CB8AC3E}">
        <p14:creationId xmlns:p14="http://schemas.microsoft.com/office/powerpoint/2010/main" val="1070828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44CA6-034A-4807-9250-D2544936FB3B}"/>
              </a:ext>
            </a:extLst>
          </p:cNvPr>
          <p:cNvSpPr>
            <a:spLocks noGrp="1"/>
          </p:cNvSpPr>
          <p:nvPr>
            <p:ph type="title"/>
          </p:nvPr>
        </p:nvSpPr>
        <p:spPr>
          <a:xfrm>
            <a:off x="838200" y="132515"/>
            <a:ext cx="10515600" cy="649538"/>
          </a:xfrm>
        </p:spPr>
        <p:txBody>
          <a:bodyPr>
            <a:normAutofit fontScale="90000"/>
          </a:bodyPr>
          <a:lstStyle/>
          <a:p>
            <a:r>
              <a:rPr lang="en-US" dirty="0">
                <a:latin typeface="Times New Roman" panose="02020603050405020304" pitchFamily="18" charset="0"/>
                <a:cs typeface="Times New Roman" panose="02020603050405020304" pitchFamily="18" charset="0"/>
              </a:rPr>
              <a:t>Pyramid model</a:t>
            </a:r>
          </a:p>
        </p:txBody>
      </p:sp>
      <p:sp>
        <p:nvSpPr>
          <p:cNvPr id="3" name="Content Placeholder 2">
            <a:extLst>
              <a:ext uri="{FF2B5EF4-FFF2-40B4-BE49-F238E27FC236}">
                <a16:creationId xmlns:a16="http://schemas.microsoft.com/office/drawing/2014/main" id="{BF634B5C-33FF-4936-88F4-896EE2440C9C}"/>
              </a:ext>
            </a:extLst>
          </p:cNvPr>
          <p:cNvSpPr>
            <a:spLocks noGrp="1"/>
          </p:cNvSpPr>
          <p:nvPr>
            <p:ph idx="1"/>
          </p:nvPr>
        </p:nvSpPr>
        <p:spPr>
          <a:xfrm>
            <a:off x="144379" y="942474"/>
            <a:ext cx="11883189" cy="5815263"/>
          </a:xfrm>
        </p:spPr>
        <p:txBody>
          <a:bodyPr>
            <a:normAutofit fontScale="92500" lnSpcReduction="20000"/>
          </a:bodyPr>
          <a:lstStyle/>
          <a:p>
            <a:r>
              <a:rPr lang="en-US" dirty="0">
                <a:latin typeface="Times New Roman" panose="02020603050405020304" pitchFamily="18" charset="0"/>
                <a:cs typeface="Times New Roman" panose="02020603050405020304" pitchFamily="18" charset="0"/>
              </a:rPr>
              <a:t>Top-down (coarse-to-fine) tour refinements: </a:t>
            </a:r>
            <a:r>
              <a:rPr lang="en-US" dirty="0">
                <a:latin typeface="Times New Roman" panose="02020603050405020304" pitchFamily="18" charset="0"/>
                <a:cs typeface="Times New Roman" panose="02020603050405020304" pitchFamily="18" charset="0"/>
                <a:hlinkClick r:id="rId2"/>
              </a:rPr>
              <a:t>50-city TSP</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Human subjects never store the entire problem in their working memory.</a:t>
            </a:r>
          </a:p>
          <a:p>
            <a:r>
              <a:rPr lang="en-US" dirty="0">
                <a:latin typeface="Times New Roman" panose="02020603050405020304" pitchFamily="18" charset="0"/>
                <a:cs typeface="Times New Roman" panose="02020603050405020304" pitchFamily="18" charset="0"/>
              </a:rPr>
              <a:t>Can we model this?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visual input of the model is a 6x6 pixel array (camera). The camera can zoom-in or zoom-out.</a:t>
            </a:r>
          </a:p>
          <a:p>
            <a:r>
              <a:rPr lang="en-US" dirty="0">
                <a:latin typeface="Times New Roman" panose="02020603050405020304" pitchFamily="18" charset="0"/>
                <a:cs typeface="Times New Roman" panose="02020603050405020304" pitchFamily="18" charset="0"/>
              </a:rPr>
              <a:t>The algorithm is detecting 2-5 clusters at a given scale. The algorithm does not have to store the entire TSP problem in memory – the algorithm has the TSP problem in front of its camera.</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Animations (</a:t>
            </a:r>
            <a:r>
              <a:rPr lang="en-US" dirty="0">
                <a:latin typeface="Times New Roman" panose="02020603050405020304" pitchFamily="18" charset="0"/>
                <a:cs typeface="Times New Roman" panose="02020603050405020304" pitchFamily="18" charset="0"/>
                <a:hlinkClick r:id="rId3"/>
              </a:rPr>
              <a:t>http://bigbird.socsci.uci.edu/research.html</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hlinkClick r:id="rId4" action="ppaction://hlinkfile"/>
              </a:rPr>
              <a:t>TSP – demo2</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hlinkClick r:id="rId5" action="ppaction://hlinkfile"/>
              </a:rPr>
              <a:t>TSP – demo3</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hlinkClick r:id="rId6" action="ppaction://hlinkfile"/>
              </a:rPr>
              <a:t>TSP – demo4</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743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0FA01-6AD8-6CBC-5321-0BC7C1E8BBD2}"/>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Pyramid architecture is self-similar</a:t>
            </a:r>
          </a:p>
        </p:txBody>
      </p:sp>
      <p:sp>
        <p:nvSpPr>
          <p:cNvPr id="3" name="Content Placeholder 2">
            <a:extLst>
              <a:ext uri="{FF2B5EF4-FFF2-40B4-BE49-F238E27FC236}">
                <a16:creationId xmlns:a16="http://schemas.microsoft.com/office/drawing/2014/main" id="{1E8BCC6E-7A2E-6C0D-8C10-BAF533D878C2}"/>
              </a:ext>
            </a:extLst>
          </p:cNvPr>
          <p:cNvSpPr>
            <a:spLocks noGrp="1"/>
          </p:cNvSpPr>
          <p:nvPr>
            <p:ph idx="1"/>
          </p:nvPr>
        </p:nvSpPr>
        <p:spPr>
          <a:xfrm>
            <a:off x="429322" y="1825624"/>
            <a:ext cx="11430000" cy="4826077"/>
          </a:xfrm>
        </p:spPr>
        <p:txBody>
          <a:bodyPr>
            <a:normAutofit/>
          </a:bodyPr>
          <a:lstStyle/>
          <a:p>
            <a:r>
              <a:rPr lang="en-US" dirty="0">
                <a:latin typeface="Times New Roman" panose="02020603050405020304" pitchFamily="18" charset="0"/>
                <a:cs typeface="Times New Roman" panose="02020603050405020304" pitchFamily="18" charset="0"/>
              </a:rPr>
              <a:t>Clustering operations use the same rules in all places across the image and at all levels of the pyramid.</a:t>
            </a:r>
          </a:p>
          <a:p>
            <a:r>
              <a:rPr lang="en-US" dirty="0">
                <a:latin typeface="Times New Roman" panose="02020603050405020304" pitchFamily="18" charset="0"/>
                <a:cs typeface="Times New Roman" panose="02020603050405020304" pitchFamily="18" charset="0"/>
              </a:rPr>
              <a:t>The distribution of TSP cities is not necessarily symmetrical, but pyramid operations are symmetrical (self-similar).</a:t>
            </a:r>
          </a:p>
          <a:p>
            <a:r>
              <a:rPr lang="en-US" dirty="0">
                <a:latin typeface="Times New Roman" panose="02020603050405020304" pitchFamily="18" charset="0"/>
                <a:cs typeface="Times New Roman" panose="02020603050405020304" pitchFamily="18" charset="0"/>
              </a:rPr>
              <a:t>The global-to-local tour refinement in the pyramid leads to self-similar tours.</a:t>
            </a:r>
          </a:p>
          <a:p>
            <a:pPr lvl="1"/>
            <a:r>
              <a:rPr lang="en-US" dirty="0">
                <a:latin typeface="Times New Roman" panose="02020603050405020304" pitchFamily="18" charset="0"/>
                <a:cs typeface="Times New Roman" panose="02020603050405020304" pitchFamily="18" charset="0"/>
              </a:rPr>
              <a:t>Self-similarity represents </a:t>
            </a:r>
            <a:r>
              <a:rPr lang="en-US" i="1" dirty="0">
                <a:latin typeface="Times New Roman" panose="02020603050405020304" pitchFamily="18" charset="0"/>
                <a:cs typeface="Times New Roman" panose="02020603050405020304" pitchFamily="18" charset="0"/>
              </a:rPr>
              <a:t>fractal symmetry</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A multiscale/multiresolution pyramid is the only way to account for human performance: linear-time complexity and near optimal tours.</a:t>
            </a:r>
          </a:p>
          <a:p>
            <a:r>
              <a:rPr lang="en-US" dirty="0">
                <a:latin typeface="Times New Roman" panose="02020603050405020304" pitchFamily="18" charset="0"/>
                <a:cs typeface="Times New Roman" panose="02020603050405020304" pitchFamily="18" charset="0"/>
              </a:rPr>
              <a:t>The pyramid model produces near-optimal tours very quickly.</a:t>
            </a:r>
          </a:p>
          <a:p>
            <a:pPr lvl="1"/>
            <a:r>
              <a:rPr lang="en-US" b="1" dirty="0">
                <a:latin typeface="Times New Roman" panose="02020603050405020304" pitchFamily="18" charset="0"/>
                <a:cs typeface="Times New Roman" panose="02020603050405020304" pitchFamily="18" charset="0"/>
              </a:rPr>
              <a:t>Optimally solving a problem is not the same as solving a problem optimally.</a:t>
            </a:r>
          </a:p>
        </p:txBody>
      </p:sp>
    </p:spTree>
    <p:extLst>
      <p:ext uri="{BB962C8B-B14F-4D97-AF65-F5344CB8AC3E}">
        <p14:creationId xmlns:p14="http://schemas.microsoft.com/office/powerpoint/2010/main" val="208637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a model and a diagram of a model&#10;&#10;Description automatically generated">
            <a:extLst>
              <a:ext uri="{FF2B5EF4-FFF2-40B4-BE49-F238E27FC236}">
                <a16:creationId xmlns:a16="http://schemas.microsoft.com/office/drawing/2014/main" id="{3A7DF422-F2AE-6337-5703-FCF3032A6E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3085" y="747132"/>
            <a:ext cx="9495748" cy="5291253"/>
          </a:xfrm>
          <a:prstGeom prst="rect">
            <a:avLst/>
          </a:prstGeom>
        </p:spPr>
      </p:pic>
      <p:sp>
        <p:nvSpPr>
          <p:cNvPr id="4" name="TextBox 3">
            <a:extLst>
              <a:ext uri="{FF2B5EF4-FFF2-40B4-BE49-F238E27FC236}">
                <a16:creationId xmlns:a16="http://schemas.microsoft.com/office/drawing/2014/main" id="{CD81C898-DB76-5E59-52D6-21A68DB82CA9}"/>
              </a:ext>
            </a:extLst>
          </p:cNvPr>
          <p:cNvSpPr txBox="1"/>
          <p:nvPr/>
        </p:nvSpPr>
        <p:spPr>
          <a:xfrm>
            <a:off x="7638585" y="6144322"/>
            <a:ext cx="392523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hlinkClick r:id="rId3"/>
              </a:rPr>
              <a:t>https://github.com/jackvandrunen/tsp</a:t>
            </a:r>
            <a:r>
              <a:rPr lang="en-US" dirty="0">
                <a:latin typeface="Times New Roman" panose="02020603050405020304" pitchFamily="18" charset="0"/>
                <a:cs typeface="Times New Roman" panose="02020603050405020304" pitchFamily="18" charset="0"/>
              </a:rPr>
              <a:t> </a:t>
            </a:r>
          </a:p>
        </p:txBody>
      </p:sp>
      <p:sp>
        <p:nvSpPr>
          <p:cNvPr id="2" name="TextBox 1">
            <a:extLst>
              <a:ext uri="{FF2B5EF4-FFF2-40B4-BE49-F238E27FC236}">
                <a16:creationId xmlns:a16="http://schemas.microsoft.com/office/drawing/2014/main" id="{DED3B35F-CBC1-718B-57E8-FB5337B754B6}"/>
              </a:ext>
            </a:extLst>
          </p:cNvPr>
          <p:cNvSpPr txBox="1"/>
          <p:nvPr/>
        </p:nvSpPr>
        <p:spPr>
          <a:xfrm>
            <a:off x="3685478" y="6105293"/>
            <a:ext cx="28435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VanDrunen et al. (2022)</a:t>
            </a:r>
          </a:p>
        </p:txBody>
      </p:sp>
    </p:spTree>
    <p:extLst>
      <p:ext uri="{BB962C8B-B14F-4D97-AF65-F5344CB8AC3E}">
        <p14:creationId xmlns:p14="http://schemas.microsoft.com/office/powerpoint/2010/main" val="4133289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66303A-BAFC-40F1-97CF-7373757C62C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319185" y="1734880"/>
            <a:ext cx="4970207" cy="4757995"/>
          </a:xfrm>
          <a:prstGeom prst="rect">
            <a:avLst/>
          </a:prstGeom>
        </p:spPr>
      </p:pic>
      <p:sp>
        <p:nvSpPr>
          <p:cNvPr id="3" name="Title 2">
            <a:extLst>
              <a:ext uri="{FF2B5EF4-FFF2-40B4-BE49-F238E27FC236}">
                <a16:creationId xmlns:a16="http://schemas.microsoft.com/office/drawing/2014/main" id="{14666369-E91A-4401-BF7B-AE3FC3105042}"/>
              </a:ext>
            </a:extLst>
          </p:cNvPr>
          <p:cNvSpPr>
            <a:spLocks noGrp="1"/>
          </p:cNvSpPr>
          <p:nvPr>
            <p:ph type="title"/>
          </p:nvPr>
        </p:nvSpPr>
        <p:spPr>
          <a:xfrm>
            <a:off x="479501" y="365126"/>
            <a:ext cx="11167947" cy="920750"/>
          </a:xfrm>
        </p:spPr>
        <p:txBody>
          <a:bodyPr/>
          <a:lstStyle/>
          <a:p>
            <a:pPr algn="ctr"/>
            <a:r>
              <a:rPr lang="en-US" dirty="0">
                <a:latin typeface="Times New Roman" panose="02020603050405020304" pitchFamily="18" charset="0"/>
                <a:cs typeface="Times New Roman" panose="02020603050405020304" pitchFamily="18" charset="0"/>
              </a:rPr>
              <a:t>TSP where hierarchical clustering will not work</a:t>
            </a:r>
          </a:p>
        </p:txBody>
      </p:sp>
      <p:sp>
        <p:nvSpPr>
          <p:cNvPr id="4" name="TextBox 3">
            <a:extLst>
              <a:ext uri="{FF2B5EF4-FFF2-40B4-BE49-F238E27FC236}">
                <a16:creationId xmlns:a16="http://schemas.microsoft.com/office/drawing/2014/main" id="{077567E2-DAE3-D97A-91A3-511BC06BA14C}"/>
              </a:ext>
            </a:extLst>
          </p:cNvPr>
          <p:cNvSpPr txBox="1"/>
          <p:nvPr/>
        </p:nvSpPr>
        <p:spPr>
          <a:xfrm>
            <a:off x="374514" y="3249038"/>
            <a:ext cx="3326859" cy="138499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The model cannot solve this and neither can the subjects.</a:t>
            </a:r>
          </a:p>
        </p:txBody>
      </p:sp>
    </p:spTree>
    <p:extLst>
      <p:ext uri="{BB962C8B-B14F-4D97-AF65-F5344CB8AC3E}">
        <p14:creationId xmlns:p14="http://schemas.microsoft.com/office/powerpoint/2010/main" val="1276356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209B7-182B-48D5-BBAE-206ADCE4C30D}"/>
              </a:ext>
            </a:extLst>
          </p:cNvPr>
          <p:cNvSpPr>
            <a:spLocks noGrp="1"/>
          </p:cNvSpPr>
          <p:nvPr>
            <p:ph type="title"/>
          </p:nvPr>
        </p:nvSpPr>
        <p:spPr>
          <a:xfrm>
            <a:off x="897673" y="365125"/>
            <a:ext cx="11057705" cy="1325563"/>
          </a:xfrm>
        </p:spPr>
        <p:txBody>
          <a:bodyPr>
            <a:normAutofit/>
          </a:bodyPr>
          <a:lstStyle/>
          <a:p>
            <a:r>
              <a:rPr lang="en-US" dirty="0">
                <a:latin typeface="Times New Roman" panose="02020603050405020304" pitchFamily="18" charset="0"/>
                <a:cs typeface="Times New Roman" panose="02020603050405020304" pitchFamily="18" charset="0"/>
              </a:rPr>
              <a:t>Insight in problem solving</a:t>
            </a:r>
          </a:p>
        </p:txBody>
      </p:sp>
      <p:sp>
        <p:nvSpPr>
          <p:cNvPr id="3" name="Content Placeholder 2">
            <a:extLst>
              <a:ext uri="{FF2B5EF4-FFF2-40B4-BE49-F238E27FC236}">
                <a16:creationId xmlns:a16="http://schemas.microsoft.com/office/drawing/2014/main" id="{2E2CC709-9C3D-4DC4-934B-13AAA0C2E6BC}"/>
              </a:ext>
            </a:extLst>
          </p:cNvPr>
          <p:cNvSpPr>
            <a:spLocks noGrp="1"/>
          </p:cNvSpPr>
          <p:nvPr>
            <p:ph idx="1"/>
          </p:nvPr>
        </p:nvSpPr>
        <p:spPr>
          <a:xfrm>
            <a:off x="838200" y="2266461"/>
            <a:ext cx="10515600" cy="3910501"/>
          </a:xfrm>
        </p:spPr>
        <p:txBody>
          <a:bodyPr/>
          <a:lstStyle/>
          <a:p>
            <a:r>
              <a:rPr lang="en-US" dirty="0">
                <a:latin typeface="Times New Roman" panose="02020603050405020304" pitchFamily="18" charset="0"/>
                <a:cs typeface="Times New Roman" panose="02020603050405020304" pitchFamily="18" charset="0"/>
              </a:rPr>
              <a:t>Research on human problem solving started with insight problems (Köhler, 1917).</a:t>
            </a:r>
          </a:p>
          <a:p>
            <a:r>
              <a:rPr lang="en-US" dirty="0">
                <a:latin typeface="Times New Roman" panose="02020603050405020304" pitchFamily="18" charset="0"/>
                <a:cs typeface="Times New Roman" panose="02020603050405020304" pitchFamily="18" charset="0"/>
              </a:rPr>
              <a:t>There haven’t been many empirical data on insight problems.</a:t>
            </a:r>
          </a:p>
          <a:p>
            <a:pPr lvl="1"/>
            <a:r>
              <a:rPr lang="en-US" dirty="0">
                <a:latin typeface="Times New Roman" panose="02020603050405020304" pitchFamily="18" charset="0"/>
                <a:cs typeface="Times New Roman" panose="02020603050405020304" pitchFamily="18" charset="0"/>
              </a:rPr>
              <a:t>It is hard to study insight problem solving.</a:t>
            </a:r>
          </a:p>
          <a:p>
            <a:r>
              <a:rPr lang="en-US" dirty="0">
                <a:latin typeface="Times New Roman" panose="02020603050405020304" pitchFamily="18" charset="0"/>
                <a:cs typeface="Times New Roman" panose="02020603050405020304" pitchFamily="18" charset="0"/>
              </a:rPr>
              <a:t>There have been no theoretical formalisms.</a:t>
            </a:r>
          </a:p>
          <a:p>
            <a:pPr lvl="1"/>
            <a:r>
              <a:rPr lang="en-US" dirty="0">
                <a:latin typeface="Times New Roman" panose="02020603050405020304" pitchFamily="18" charset="0"/>
                <a:cs typeface="Times New Roman" panose="02020603050405020304" pitchFamily="18" charset="0"/>
              </a:rPr>
              <a:t>Gestalt Psychologists pointed out that changing mental representation is a key.</a:t>
            </a:r>
          </a:p>
          <a:p>
            <a:pPr lvl="1"/>
            <a:r>
              <a:rPr lang="en-US" dirty="0">
                <a:latin typeface="Times New Roman" panose="02020603050405020304" pitchFamily="18" charset="0"/>
                <a:cs typeface="Times New Roman" panose="02020603050405020304" pitchFamily="18" charset="0"/>
              </a:rPr>
              <a:t>What did they mean?</a:t>
            </a:r>
          </a:p>
        </p:txBody>
      </p:sp>
      <p:sp>
        <p:nvSpPr>
          <p:cNvPr id="4" name="Slide Number Placeholder 3">
            <a:extLst>
              <a:ext uri="{FF2B5EF4-FFF2-40B4-BE49-F238E27FC236}">
                <a16:creationId xmlns:a16="http://schemas.microsoft.com/office/drawing/2014/main" id="{5E4EAC1D-DA32-4B5F-A316-ABE59C9DFB88}"/>
              </a:ext>
            </a:extLst>
          </p:cNvPr>
          <p:cNvSpPr>
            <a:spLocks noGrp="1"/>
          </p:cNvSpPr>
          <p:nvPr>
            <p:ph type="sldNum" sz="quarter" idx="12"/>
          </p:nvPr>
        </p:nvSpPr>
        <p:spPr/>
        <p:txBody>
          <a:bodyPr/>
          <a:lstStyle/>
          <a:p>
            <a:fld id="{4AEE0760-202D-4AFD-A3A9-F99F220A1FB1}" type="slidenum">
              <a:rPr lang="en-US" smtClean="0"/>
              <a:t>18</a:t>
            </a:fld>
            <a:endParaRPr lang="en-US"/>
          </a:p>
        </p:txBody>
      </p:sp>
    </p:spTree>
    <p:extLst>
      <p:ext uri="{BB962C8B-B14F-4D97-AF65-F5344CB8AC3E}">
        <p14:creationId xmlns:p14="http://schemas.microsoft.com/office/powerpoint/2010/main" val="229085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F5E62-1BB7-4884-AF2C-65BA01C0707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Construct 4 equilateral triangles</a:t>
            </a:r>
          </a:p>
        </p:txBody>
      </p:sp>
      <p:sp>
        <p:nvSpPr>
          <p:cNvPr id="3" name="Content Placeholder 2">
            <a:extLst>
              <a:ext uri="{FF2B5EF4-FFF2-40B4-BE49-F238E27FC236}">
                <a16:creationId xmlns:a16="http://schemas.microsoft.com/office/drawing/2014/main" id="{EA424C92-2990-47B1-B9BC-5E464C978B90}"/>
              </a:ext>
            </a:extLst>
          </p:cNvPr>
          <p:cNvSpPr>
            <a:spLocks noGrp="1"/>
          </p:cNvSpPr>
          <p:nvPr>
            <p:ph idx="1"/>
          </p:nvPr>
        </p:nvSpPr>
        <p:spPr>
          <a:xfrm>
            <a:off x="838200" y="1825625"/>
            <a:ext cx="10515600" cy="754802"/>
          </a:xfrm>
        </p:spPr>
        <p:txBody>
          <a:bodyPr/>
          <a:lstStyle/>
          <a:p>
            <a:r>
              <a:rPr lang="en-US" dirty="0"/>
              <a:t>Using 6 matchsticks </a:t>
            </a:r>
          </a:p>
        </p:txBody>
      </p:sp>
      <p:pic>
        <p:nvPicPr>
          <p:cNvPr id="5" name="Picture 4">
            <a:extLst>
              <a:ext uri="{FF2B5EF4-FFF2-40B4-BE49-F238E27FC236}">
                <a16:creationId xmlns:a16="http://schemas.microsoft.com/office/drawing/2014/main" id="{4F103817-004C-49B6-A26F-8D3FBAD05A34}"/>
              </a:ext>
            </a:extLst>
          </p:cNvPr>
          <p:cNvPicPr>
            <a:picLocks noChangeAspect="1"/>
          </p:cNvPicPr>
          <p:nvPr/>
        </p:nvPicPr>
        <p:blipFill>
          <a:blip r:embed="rId2"/>
          <a:stretch>
            <a:fillRect/>
          </a:stretch>
        </p:blipFill>
        <p:spPr>
          <a:xfrm>
            <a:off x="734787" y="2944585"/>
            <a:ext cx="3810000" cy="2535690"/>
          </a:xfrm>
          <a:prstGeom prst="rect">
            <a:avLst/>
          </a:prstGeom>
        </p:spPr>
      </p:pic>
      <p:pic>
        <p:nvPicPr>
          <p:cNvPr id="7" name="Picture 6">
            <a:extLst>
              <a:ext uri="{FF2B5EF4-FFF2-40B4-BE49-F238E27FC236}">
                <a16:creationId xmlns:a16="http://schemas.microsoft.com/office/drawing/2014/main" id="{238FB9B0-076D-4A60-AA66-EB96F75404C2}"/>
              </a:ext>
            </a:extLst>
          </p:cNvPr>
          <p:cNvPicPr>
            <a:picLocks noChangeAspect="1"/>
          </p:cNvPicPr>
          <p:nvPr/>
        </p:nvPicPr>
        <p:blipFill>
          <a:blip r:embed="rId3"/>
          <a:stretch>
            <a:fillRect/>
          </a:stretch>
        </p:blipFill>
        <p:spPr>
          <a:xfrm>
            <a:off x="4774746" y="2715364"/>
            <a:ext cx="7692156" cy="3418736"/>
          </a:xfrm>
          <a:prstGeom prst="rect">
            <a:avLst/>
          </a:prstGeom>
        </p:spPr>
      </p:pic>
      <p:sp>
        <p:nvSpPr>
          <p:cNvPr id="4" name="Slide Number Placeholder 3">
            <a:extLst>
              <a:ext uri="{FF2B5EF4-FFF2-40B4-BE49-F238E27FC236}">
                <a16:creationId xmlns:a16="http://schemas.microsoft.com/office/drawing/2014/main" id="{13C0EA5F-09DE-4C5F-BB74-67E4D31CBABA}"/>
              </a:ext>
            </a:extLst>
          </p:cNvPr>
          <p:cNvSpPr>
            <a:spLocks noGrp="1"/>
          </p:cNvSpPr>
          <p:nvPr>
            <p:ph type="sldNum" sz="quarter" idx="12"/>
          </p:nvPr>
        </p:nvSpPr>
        <p:spPr/>
        <p:txBody>
          <a:bodyPr/>
          <a:lstStyle/>
          <a:p>
            <a:fld id="{4AEE0760-202D-4AFD-A3A9-F99F220A1FB1}" type="slidenum">
              <a:rPr lang="en-US" smtClean="0"/>
              <a:t>19</a:t>
            </a:fld>
            <a:endParaRPr lang="en-US"/>
          </a:p>
        </p:txBody>
      </p:sp>
    </p:spTree>
    <p:extLst>
      <p:ext uri="{BB962C8B-B14F-4D97-AF65-F5344CB8AC3E}">
        <p14:creationId xmlns:p14="http://schemas.microsoft.com/office/powerpoint/2010/main" val="175336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AC0CE-280C-4C92-ABA4-EAEF7D080C4C}"/>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Combinatorial Optimization Problems</a:t>
            </a:r>
          </a:p>
        </p:txBody>
      </p:sp>
      <p:sp>
        <p:nvSpPr>
          <p:cNvPr id="3" name="Slide Number Placeholder 2">
            <a:extLst>
              <a:ext uri="{FF2B5EF4-FFF2-40B4-BE49-F238E27FC236}">
                <a16:creationId xmlns:a16="http://schemas.microsoft.com/office/drawing/2014/main" id="{3EE9E0F5-F9D7-4454-A299-38E2F609A620}"/>
              </a:ext>
            </a:extLst>
          </p:cNvPr>
          <p:cNvSpPr>
            <a:spLocks noGrp="1"/>
          </p:cNvSpPr>
          <p:nvPr>
            <p:ph type="sldNum" sz="quarter" idx="12"/>
          </p:nvPr>
        </p:nvSpPr>
        <p:spPr/>
        <p:txBody>
          <a:bodyPr/>
          <a:lstStyle/>
          <a:p>
            <a:fld id="{4AEE0760-202D-4AFD-A3A9-F99F220A1FB1}" type="slidenum">
              <a:rPr lang="en-US" smtClean="0"/>
              <a:t>2</a:t>
            </a:fld>
            <a:endParaRPr lang="en-US"/>
          </a:p>
        </p:txBody>
      </p:sp>
    </p:spTree>
    <p:extLst>
      <p:ext uri="{BB962C8B-B14F-4D97-AF65-F5344CB8AC3E}">
        <p14:creationId xmlns:p14="http://schemas.microsoft.com/office/powerpoint/2010/main" val="1901996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52E7C-8B0E-4A3D-B965-3E003FDA7566}"/>
              </a:ext>
            </a:extLst>
          </p:cNvPr>
          <p:cNvSpPr>
            <a:spLocks noGrp="1"/>
          </p:cNvSpPr>
          <p:nvPr>
            <p:ph type="title"/>
          </p:nvPr>
        </p:nvSpPr>
        <p:spPr>
          <a:xfrm>
            <a:off x="502681" y="365125"/>
            <a:ext cx="11011099" cy="1325563"/>
          </a:xfrm>
        </p:spPr>
        <p:txBody>
          <a:bodyPr>
            <a:normAutofit/>
          </a:bodyPr>
          <a:lstStyle/>
          <a:p>
            <a:r>
              <a:rPr lang="en-US" sz="4000" dirty="0">
                <a:latin typeface="Times New Roman" panose="02020603050405020304" pitchFamily="18" charset="0"/>
                <a:cs typeface="Times New Roman" panose="02020603050405020304" pitchFamily="18" charset="0"/>
              </a:rPr>
              <a:t>Insight requires changing the problem representation</a:t>
            </a:r>
          </a:p>
        </p:txBody>
      </p:sp>
      <p:sp>
        <p:nvSpPr>
          <p:cNvPr id="3" name="Content Placeholder 2">
            <a:extLst>
              <a:ext uri="{FF2B5EF4-FFF2-40B4-BE49-F238E27FC236}">
                <a16:creationId xmlns:a16="http://schemas.microsoft.com/office/drawing/2014/main" id="{09C630A9-0F5D-45DC-ACEF-F9CFB945001C}"/>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When you start solving an insight problem, you probably begin with an inadequate representation. You are stuck.</a:t>
            </a:r>
          </a:p>
          <a:p>
            <a:r>
              <a:rPr lang="en-US" dirty="0">
                <a:latin typeface="Times New Roman" panose="02020603050405020304" pitchFamily="18" charset="0"/>
                <a:cs typeface="Times New Roman" panose="02020603050405020304" pitchFamily="18" charset="0"/>
              </a:rPr>
              <a:t>Getting an insight (AHA, Eureka!) follows switching to a new, better representation.</a:t>
            </a:r>
          </a:p>
        </p:txBody>
      </p:sp>
      <p:sp>
        <p:nvSpPr>
          <p:cNvPr id="4" name="Slide Number Placeholder 3">
            <a:extLst>
              <a:ext uri="{FF2B5EF4-FFF2-40B4-BE49-F238E27FC236}">
                <a16:creationId xmlns:a16="http://schemas.microsoft.com/office/drawing/2014/main" id="{9BF8706A-ACEB-4A82-A329-E6029A49B9CF}"/>
              </a:ext>
            </a:extLst>
          </p:cNvPr>
          <p:cNvSpPr>
            <a:spLocks noGrp="1"/>
          </p:cNvSpPr>
          <p:nvPr>
            <p:ph type="sldNum" sz="quarter" idx="12"/>
          </p:nvPr>
        </p:nvSpPr>
        <p:spPr/>
        <p:txBody>
          <a:bodyPr/>
          <a:lstStyle/>
          <a:p>
            <a:fld id="{4AEE0760-202D-4AFD-A3A9-F99F220A1FB1}" type="slidenum">
              <a:rPr lang="en-US" smtClean="0"/>
              <a:t>20</a:t>
            </a:fld>
            <a:endParaRPr lang="en-US"/>
          </a:p>
        </p:txBody>
      </p:sp>
    </p:spTree>
    <p:extLst>
      <p:ext uri="{BB962C8B-B14F-4D97-AF65-F5344CB8AC3E}">
        <p14:creationId xmlns:p14="http://schemas.microsoft.com/office/powerpoint/2010/main" val="2386447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E8B8DF-E4FA-4A43-BB9C-5C431F0A63E2}"/>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2D plane is a wrong representation for our triangles problem!</a:t>
            </a:r>
          </a:p>
        </p:txBody>
      </p:sp>
      <p:sp>
        <p:nvSpPr>
          <p:cNvPr id="2" name="Slide Number Placeholder 1">
            <a:extLst>
              <a:ext uri="{FF2B5EF4-FFF2-40B4-BE49-F238E27FC236}">
                <a16:creationId xmlns:a16="http://schemas.microsoft.com/office/drawing/2014/main" id="{F242B5EF-2489-4B21-BC05-69898CC20880}"/>
              </a:ext>
            </a:extLst>
          </p:cNvPr>
          <p:cNvSpPr>
            <a:spLocks noGrp="1"/>
          </p:cNvSpPr>
          <p:nvPr>
            <p:ph type="sldNum" sz="quarter" idx="12"/>
          </p:nvPr>
        </p:nvSpPr>
        <p:spPr/>
        <p:txBody>
          <a:bodyPr/>
          <a:lstStyle/>
          <a:p>
            <a:fld id="{4AEE0760-202D-4AFD-A3A9-F99F220A1FB1}" type="slidenum">
              <a:rPr lang="en-US" smtClean="0"/>
              <a:t>21</a:t>
            </a:fld>
            <a:endParaRPr lang="en-US"/>
          </a:p>
        </p:txBody>
      </p:sp>
    </p:spTree>
    <p:extLst>
      <p:ext uri="{BB962C8B-B14F-4D97-AF65-F5344CB8AC3E}">
        <p14:creationId xmlns:p14="http://schemas.microsoft.com/office/powerpoint/2010/main" val="1333611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E8B8DF-E4FA-4A43-BB9C-5C431F0A63E2}"/>
              </a:ext>
            </a:extLst>
          </p:cNvPr>
          <p:cNvSpPr>
            <a:spLocks noGrp="1"/>
          </p:cNvSpPr>
          <p:nvPr>
            <p:ph type="title"/>
          </p:nvPr>
        </p:nvSpPr>
        <p:spPr>
          <a:xfrm>
            <a:off x="838199" y="365125"/>
            <a:ext cx="10738757" cy="1325563"/>
          </a:xfrm>
        </p:spPr>
        <p:txBody>
          <a:bodyPr/>
          <a:lstStyle/>
          <a:p>
            <a:r>
              <a:rPr lang="en-US" dirty="0">
                <a:latin typeface="Times New Roman" panose="02020603050405020304" pitchFamily="18" charset="0"/>
                <a:cs typeface="Times New Roman" panose="02020603050405020304" pitchFamily="18" charset="0"/>
              </a:rPr>
              <a:t>3D space is the correct representation!</a:t>
            </a:r>
          </a:p>
        </p:txBody>
      </p:sp>
      <p:pic>
        <p:nvPicPr>
          <p:cNvPr id="5" name="Picture 4">
            <a:extLst>
              <a:ext uri="{FF2B5EF4-FFF2-40B4-BE49-F238E27FC236}">
                <a16:creationId xmlns:a16="http://schemas.microsoft.com/office/drawing/2014/main" id="{DD4206DD-56D5-4D0D-A9AA-0E8A3BDD410A}"/>
              </a:ext>
            </a:extLst>
          </p:cNvPr>
          <p:cNvPicPr>
            <a:picLocks noChangeAspect="1"/>
          </p:cNvPicPr>
          <p:nvPr/>
        </p:nvPicPr>
        <p:blipFill>
          <a:blip r:embed="rId2"/>
          <a:stretch>
            <a:fillRect/>
          </a:stretch>
        </p:blipFill>
        <p:spPr>
          <a:xfrm>
            <a:off x="2046514" y="2000249"/>
            <a:ext cx="6192611" cy="4128407"/>
          </a:xfrm>
          <a:prstGeom prst="rect">
            <a:avLst/>
          </a:prstGeom>
        </p:spPr>
      </p:pic>
      <p:sp>
        <p:nvSpPr>
          <p:cNvPr id="2" name="Slide Number Placeholder 1">
            <a:extLst>
              <a:ext uri="{FF2B5EF4-FFF2-40B4-BE49-F238E27FC236}">
                <a16:creationId xmlns:a16="http://schemas.microsoft.com/office/drawing/2014/main" id="{86F8458A-19E2-466B-A758-A4CD021C2723}"/>
              </a:ext>
            </a:extLst>
          </p:cNvPr>
          <p:cNvSpPr>
            <a:spLocks noGrp="1"/>
          </p:cNvSpPr>
          <p:nvPr>
            <p:ph type="sldNum" sz="quarter" idx="12"/>
          </p:nvPr>
        </p:nvSpPr>
        <p:spPr/>
        <p:txBody>
          <a:bodyPr/>
          <a:lstStyle/>
          <a:p>
            <a:fld id="{4AEE0760-202D-4AFD-A3A9-F99F220A1FB1}" type="slidenum">
              <a:rPr lang="en-US" smtClean="0"/>
              <a:t>22</a:t>
            </a:fld>
            <a:endParaRPr lang="en-US"/>
          </a:p>
        </p:txBody>
      </p:sp>
      <p:sp>
        <p:nvSpPr>
          <p:cNvPr id="3" name="TextBox 2">
            <a:extLst>
              <a:ext uri="{FF2B5EF4-FFF2-40B4-BE49-F238E27FC236}">
                <a16:creationId xmlns:a16="http://schemas.microsoft.com/office/drawing/2014/main" id="{DFDF1B2F-8C4F-44A2-AB49-C935465D74B9}"/>
              </a:ext>
            </a:extLst>
          </p:cNvPr>
          <p:cNvSpPr txBox="1"/>
          <p:nvPr/>
        </p:nvSpPr>
        <p:spPr>
          <a:xfrm>
            <a:off x="7278442" y="2000249"/>
            <a:ext cx="4176832" cy="353943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You can produce more symmetries among the 4 triangles in 3D, as compared to 2D.</a:t>
            </a:r>
          </a:p>
          <a:p>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The problem is difficult to solve, but easy to verify the correct solution…</a:t>
            </a:r>
          </a:p>
        </p:txBody>
      </p:sp>
    </p:spTree>
    <p:extLst>
      <p:ext uri="{BB962C8B-B14F-4D97-AF65-F5344CB8AC3E}">
        <p14:creationId xmlns:p14="http://schemas.microsoft.com/office/powerpoint/2010/main" val="193643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3EF3-41F9-48E8-9783-4E6F154BFD03}"/>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Walking up and down the hill</a:t>
            </a:r>
          </a:p>
        </p:txBody>
      </p:sp>
      <p:sp>
        <p:nvSpPr>
          <p:cNvPr id="3" name="Content Placeholder 2">
            <a:extLst>
              <a:ext uri="{FF2B5EF4-FFF2-40B4-BE49-F238E27FC236}">
                <a16:creationId xmlns:a16="http://schemas.microsoft.com/office/drawing/2014/main" id="{6F43FC32-A5D0-43D6-8422-DA9D0D1E1B30}"/>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Assume that at 9am you started walking uphill on a mountain trail. It took you several hours to get to the top of the mountain. The speed of your walking was not constant. You stayed overnight at a hotel on the top of the mountain and the next morning, at 9am, you started walking down the hill using exactly the same trail. Walking downhill was easier and faster. But you wondered whether there was a place on the trail that you passed today at exactly the same time as yesterday when you walked uphill.</a:t>
            </a:r>
          </a:p>
        </p:txBody>
      </p:sp>
      <p:sp>
        <p:nvSpPr>
          <p:cNvPr id="4" name="Slide Number Placeholder 3">
            <a:extLst>
              <a:ext uri="{FF2B5EF4-FFF2-40B4-BE49-F238E27FC236}">
                <a16:creationId xmlns:a16="http://schemas.microsoft.com/office/drawing/2014/main" id="{22171F30-06A3-4891-85FC-B2F32AE1A7C0}"/>
              </a:ext>
            </a:extLst>
          </p:cNvPr>
          <p:cNvSpPr>
            <a:spLocks noGrp="1"/>
          </p:cNvSpPr>
          <p:nvPr>
            <p:ph type="sldNum" sz="quarter" idx="12"/>
          </p:nvPr>
        </p:nvSpPr>
        <p:spPr/>
        <p:txBody>
          <a:bodyPr/>
          <a:lstStyle/>
          <a:p>
            <a:fld id="{4AEE0760-202D-4AFD-A3A9-F99F220A1FB1}" type="slidenum">
              <a:rPr lang="en-US" smtClean="0"/>
              <a:t>23</a:t>
            </a:fld>
            <a:endParaRPr lang="en-US"/>
          </a:p>
        </p:txBody>
      </p:sp>
    </p:spTree>
    <p:extLst>
      <p:ext uri="{BB962C8B-B14F-4D97-AF65-F5344CB8AC3E}">
        <p14:creationId xmlns:p14="http://schemas.microsoft.com/office/powerpoint/2010/main" val="3465934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3EF3-41F9-48E8-9783-4E6F154BFD03}"/>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Walking up and down the hill</a:t>
            </a:r>
          </a:p>
        </p:txBody>
      </p:sp>
      <p:sp>
        <p:nvSpPr>
          <p:cNvPr id="4" name="Slide Number Placeholder 3">
            <a:extLst>
              <a:ext uri="{FF2B5EF4-FFF2-40B4-BE49-F238E27FC236}">
                <a16:creationId xmlns:a16="http://schemas.microsoft.com/office/drawing/2014/main" id="{FCA7128B-4692-4F79-9C87-2DBC0A898F41}"/>
              </a:ext>
            </a:extLst>
          </p:cNvPr>
          <p:cNvSpPr>
            <a:spLocks noGrp="1"/>
          </p:cNvSpPr>
          <p:nvPr>
            <p:ph type="sldNum" sz="quarter" idx="12"/>
          </p:nvPr>
        </p:nvSpPr>
        <p:spPr/>
        <p:txBody>
          <a:bodyPr/>
          <a:lstStyle/>
          <a:p>
            <a:fld id="{4AEE0760-202D-4AFD-A3A9-F99F220A1FB1}" type="slidenum">
              <a:rPr lang="en-US" smtClean="0"/>
              <a:t>24</a:t>
            </a:fld>
            <a:endParaRPr lang="en-US"/>
          </a:p>
        </p:txBody>
      </p:sp>
      <p:cxnSp>
        <p:nvCxnSpPr>
          <p:cNvPr id="6" name="Straight Arrow Connector 5">
            <a:extLst>
              <a:ext uri="{FF2B5EF4-FFF2-40B4-BE49-F238E27FC236}">
                <a16:creationId xmlns:a16="http://schemas.microsoft.com/office/drawing/2014/main" id="{55387B97-6E91-426E-BB13-4A4DCBBC21E8}"/>
              </a:ext>
            </a:extLst>
          </p:cNvPr>
          <p:cNvCxnSpPr/>
          <p:nvPr/>
        </p:nvCxnSpPr>
        <p:spPr>
          <a:xfrm>
            <a:off x="3299708" y="5986844"/>
            <a:ext cx="6442155"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A5869B3-86EF-44C1-8BE4-AB863ED10ACA}"/>
              </a:ext>
            </a:extLst>
          </p:cNvPr>
          <p:cNvCxnSpPr/>
          <p:nvPr/>
        </p:nvCxnSpPr>
        <p:spPr>
          <a:xfrm flipV="1">
            <a:off x="3988438" y="3724650"/>
            <a:ext cx="0" cy="27432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DF7079B-E781-4794-93C5-28F91906A78E}"/>
              </a:ext>
            </a:extLst>
          </p:cNvPr>
          <p:cNvCxnSpPr/>
          <p:nvPr/>
        </p:nvCxnSpPr>
        <p:spPr>
          <a:xfrm>
            <a:off x="4490841" y="5853077"/>
            <a:ext cx="0" cy="223001"/>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539078D-788A-44E2-B068-2F4390C14D96}"/>
              </a:ext>
            </a:extLst>
          </p:cNvPr>
          <p:cNvSpPr txBox="1"/>
          <p:nvPr/>
        </p:nvSpPr>
        <p:spPr>
          <a:xfrm>
            <a:off x="4192522" y="6204933"/>
            <a:ext cx="596638"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9am</a:t>
            </a:r>
          </a:p>
        </p:txBody>
      </p:sp>
      <p:pic>
        <p:nvPicPr>
          <p:cNvPr id="13" name="Picture 12">
            <a:extLst>
              <a:ext uri="{FF2B5EF4-FFF2-40B4-BE49-F238E27FC236}">
                <a16:creationId xmlns:a16="http://schemas.microsoft.com/office/drawing/2014/main" id="{8D392ADA-BC17-4788-8170-44D5A818698E}"/>
              </a:ext>
            </a:extLst>
          </p:cNvPr>
          <p:cNvPicPr>
            <a:picLocks noChangeAspect="1"/>
          </p:cNvPicPr>
          <p:nvPr/>
        </p:nvPicPr>
        <p:blipFill>
          <a:blip r:embed="rId2"/>
          <a:stretch>
            <a:fillRect/>
          </a:stretch>
        </p:blipFill>
        <p:spPr>
          <a:xfrm>
            <a:off x="7193046" y="6139641"/>
            <a:ext cx="682811" cy="499915"/>
          </a:xfrm>
          <a:prstGeom prst="rect">
            <a:avLst/>
          </a:prstGeom>
        </p:spPr>
      </p:pic>
      <p:sp>
        <p:nvSpPr>
          <p:cNvPr id="14" name="TextBox 13">
            <a:extLst>
              <a:ext uri="{FF2B5EF4-FFF2-40B4-BE49-F238E27FC236}">
                <a16:creationId xmlns:a16="http://schemas.microsoft.com/office/drawing/2014/main" id="{AB6EF705-4528-4C59-828E-F51A456457AD}"/>
              </a:ext>
            </a:extLst>
          </p:cNvPr>
          <p:cNvSpPr txBox="1"/>
          <p:nvPr/>
        </p:nvSpPr>
        <p:spPr>
          <a:xfrm>
            <a:off x="10150381" y="5637898"/>
            <a:ext cx="119732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time</a:t>
            </a:r>
          </a:p>
        </p:txBody>
      </p:sp>
      <p:sp>
        <p:nvSpPr>
          <p:cNvPr id="15" name="TextBox 14">
            <a:extLst>
              <a:ext uri="{FF2B5EF4-FFF2-40B4-BE49-F238E27FC236}">
                <a16:creationId xmlns:a16="http://schemas.microsoft.com/office/drawing/2014/main" id="{276ED8BA-2EF7-42CC-B6C1-6A5E0D95C4E0}"/>
              </a:ext>
            </a:extLst>
          </p:cNvPr>
          <p:cNvSpPr txBox="1"/>
          <p:nvPr/>
        </p:nvSpPr>
        <p:spPr>
          <a:xfrm>
            <a:off x="4193991" y="3469521"/>
            <a:ext cx="119033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distance</a:t>
            </a:r>
          </a:p>
        </p:txBody>
      </p:sp>
      <p:sp>
        <p:nvSpPr>
          <p:cNvPr id="16" name="Freeform: Shape 15">
            <a:extLst>
              <a:ext uri="{FF2B5EF4-FFF2-40B4-BE49-F238E27FC236}">
                <a16:creationId xmlns:a16="http://schemas.microsoft.com/office/drawing/2014/main" id="{376DFDD4-3B02-4E8A-8FCA-2791748E6AD6}"/>
              </a:ext>
            </a:extLst>
          </p:cNvPr>
          <p:cNvSpPr/>
          <p:nvPr/>
        </p:nvSpPr>
        <p:spPr>
          <a:xfrm>
            <a:off x="4489290" y="3996132"/>
            <a:ext cx="1985030" cy="1981930"/>
          </a:xfrm>
          <a:custGeom>
            <a:avLst/>
            <a:gdLst>
              <a:gd name="connsiteX0" fmla="*/ 0 w 1985030"/>
              <a:gd name="connsiteY0" fmla="*/ 1981930 h 1981930"/>
              <a:gd name="connsiteX1" fmla="*/ 18380 w 1985030"/>
              <a:gd name="connsiteY1" fmla="*/ 1954360 h 1981930"/>
              <a:gd name="connsiteX2" fmla="*/ 32165 w 1985030"/>
              <a:gd name="connsiteY2" fmla="*/ 1931386 h 1981930"/>
              <a:gd name="connsiteX3" fmla="*/ 45950 w 1985030"/>
              <a:gd name="connsiteY3" fmla="*/ 1917601 h 1981930"/>
              <a:gd name="connsiteX4" fmla="*/ 59735 w 1985030"/>
              <a:gd name="connsiteY4" fmla="*/ 1894626 h 1981930"/>
              <a:gd name="connsiteX5" fmla="*/ 82710 w 1985030"/>
              <a:gd name="connsiteY5" fmla="*/ 1880841 h 1981930"/>
              <a:gd name="connsiteX6" fmla="*/ 124065 w 1985030"/>
              <a:gd name="connsiteY6" fmla="*/ 1834891 h 1981930"/>
              <a:gd name="connsiteX7" fmla="*/ 137850 w 1985030"/>
              <a:gd name="connsiteY7" fmla="*/ 1825701 h 1981930"/>
              <a:gd name="connsiteX8" fmla="*/ 160825 w 1985030"/>
              <a:gd name="connsiteY8" fmla="*/ 1802726 h 1981930"/>
              <a:gd name="connsiteX9" fmla="*/ 225154 w 1985030"/>
              <a:gd name="connsiteY9" fmla="*/ 1747587 h 1981930"/>
              <a:gd name="connsiteX10" fmla="*/ 271104 w 1985030"/>
              <a:gd name="connsiteY10" fmla="*/ 1715422 h 1981930"/>
              <a:gd name="connsiteX11" fmla="*/ 303269 w 1985030"/>
              <a:gd name="connsiteY11" fmla="*/ 1692447 h 1981930"/>
              <a:gd name="connsiteX12" fmla="*/ 340029 w 1985030"/>
              <a:gd name="connsiteY12" fmla="*/ 1669472 h 1981930"/>
              <a:gd name="connsiteX13" fmla="*/ 367598 w 1985030"/>
              <a:gd name="connsiteY13" fmla="*/ 1637307 h 1981930"/>
              <a:gd name="connsiteX14" fmla="*/ 404358 w 1985030"/>
              <a:gd name="connsiteY14" fmla="*/ 1536218 h 1981930"/>
              <a:gd name="connsiteX15" fmla="*/ 422738 w 1985030"/>
              <a:gd name="connsiteY15" fmla="*/ 1490268 h 1981930"/>
              <a:gd name="connsiteX16" fmla="*/ 500853 w 1985030"/>
              <a:gd name="connsiteY16" fmla="*/ 1448913 h 1981930"/>
              <a:gd name="connsiteX17" fmla="*/ 565182 w 1985030"/>
              <a:gd name="connsiteY17" fmla="*/ 1407558 h 1981930"/>
              <a:gd name="connsiteX18" fmla="*/ 583562 w 1985030"/>
              <a:gd name="connsiteY18" fmla="*/ 1398369 h 1981930"/>
              <a:gd name="connsiteX19" fmla="*/ 624917 w 1985030"/>
              <a:gd name="connsiteY19" fmla="*/ 1389179 h 1981930"/>
              <a:gd name="connsiteX20" fmla="*/ 657082 w 1985030"/>
              <a:gd name="connsiteY20" fmla="*/ 1379989 h 1981930"/>
              <a:gd name="connsiteX21" fmla="*/ 689247 w 1985030"/>
              <a:gd name="connsiteY21" fmla="*/ 1375394 h 1981930"/>
              <a:gd name="connsiteX22" fmla="*/ 781146 w 1985030"/>
              <a:gd name="connsiteY22" fmla="*/ 1347824 h 1981930"/>
              <a:gd name="connsiteX23" fmla="*/ 813311 w 1985030"/>
              <a:gd name="connsiteY23" fmla="*/ 1343229 h 1981930"/>
              <a:gd name="connsiteX24" fmla="*/ 868451 w 1985030"/>
              <a:gd name="connsiteY24" fmla="*/ 1311064 h 1981930"/>
              <a:gd name="connsiteX25" fmla="*/ 909805 w 1985030"/>
              <a:gd name="connsiteY25" fmla="*/ 1297279 h 1981930"/>
              <a:gd name="connsiteX26" fmla="*/ 1029275 w 1985030"/>
              <a:gd name="connsiteY26" fmla="*/ 1228354 h 1981930"/>
              <a:gd name="connsiteX27" fmla="*/ 1089009 w 1985030"/>
              <a:gd name="connsiteY27" fmla="*/ 1196190 h 1981930"/>
              <a:gd name="connsiteX28" fmla="*/ 1144149 w 1985030"/>
              <a:gd name="connsiteY28" fmla="*/ 1173215 h 1981930"/>
              <a:gd name="connsiteX29" fmla="*/ 1167124 w 1985030"/>
              <a:gd name="connsiteY29" fmla="*/ 1150240 h 1981930"/>
              <a:gd name="connsiteX30" fmla="*/ 1199289 w 1985030"/>
              <a:gd name="connsiteY30" fmla="*/ 1081315 h 1981930"/>
              <a:gd name="connsiteX31" fmla="*/ 1203884 w 1985030"/>
              <a:gd name="connsiteY31" fmla="*/ 787237 h 1981930"/>
              <a:gd name="connsiteX32" fmla="*/ 1231454 w 1985030"/>
              <a:gd name="connsiteY32" fmla="*/ 722907 h 1981930"/>
              <a:gd name="connsiteX33" fmla="*/ 1259024 w 1985030"/>
              <a:gd name="connsiteY33" fmla="*/ 644793 h 1981930"/>
              <a:gd name="connsiteX34" fmla="*/ 1369303 w 1985030"/>
              <a:gd name="connsiteY34" fmla="*/ 451804 h 1981930"/>
              <a:gd name="connsiteX35" fmla="*/ 1401468 w 1985030"/>
              <a:gd name="connsiteY35" fmla="*/ 415044 h 1981930"/>
              <a:gd name="connsiteX36" fmla="*/ 1419848 w 1985030"/>
              <a:gd name="connsiteY36" fmla="*/ 401259 h 1981930"/>
              <a:gd name="connsiteX37" fmla="*/ 1452013 w 1985030"/>
              <a:gd name="connsiteY37" fmla="*/ 364499 h 1981930"/>
              <a:gd name="connsiteX38" fmla="*/ 1516342 w 1985030"/>
              <a:gd name="connsiteY38" fmla="*/ 323144 h 1981930"/>
              <a:gd name="connsiteX39" fmla="*/ 1553102 w 1985030"/>
              <a:gd name="connsiteY39" fmla="*/ 309359 h 1981930"/>
              <a:gd name="connsiteX40" fmla="*/ 1571482 w 1985030"/>
              <a:gd name="connsiteY40" fmla="*/ 300170 h 1981930"/>
              <a:gd name="connsiteX41" fmla="*/ 1617432 w 1985030"/>
              <a:gd name="connsiteY41" fmla="*/ 290980 h 1981930"/>
              <a:gd name="connsiteX42" fmla="*/ 1677166 w 1985030"/>
              <a:gd name="connsiteY42" fmla="*/ 277195 h 1981930"/>
              <a:gd name="connsiteX43" fmla="*/ 1750686 w 1985030"/>
              <a:gd name="connsiteY43" fmla="*/ 263410 h 1981930"/>
              <a:gd name="connsiteX44" fmla="*/ 1769066 w 1985030"/>
              <a:gd name="connsiteY44" fmla="*/ 245030 h 1981930"/>
              <a:gd name="connsiteX45" fmla="*/ 1796636 w 1985030"/>
              <a:gd name="connsiteY45" fmla="*/ 226650 h 1981930"/>
              <a:gd name="connsiteX46" fmla="*/ 1815016 w 1985030"/>
              <a:gd name="connsiteY46" fmla="*/ 212865 h 1981930"/>
              <a:gd name="connsiteX47" fmla="*/ 1819611 w 1985030"/>
              <a:gd name="connsiteY47" fmla="*/ 194485 h 1981930"/>
              <a:gd name="connsiteX48" fmla="*/ 1833395 w 1985030"/>
              <a:gd name="connsiteY48" fmla="*/ 52041 h 1981930"/>
              <a:gd name="connsiteX49" fmla="*/ 1851775 w 1985030"/>
              <a:gd name="connsiteY49" fmla="*/ 38256 h 1981930"/>
              <a:gd name="connsiteX50" fmla="*/ 1879345 w 1985030"/>
              <a:gd name="connsiteY50" fmla="*/ 15281 h 1981930"/>
              <a:gd name="connsiteX51" fmla="*/ 1906915 w 1985030"/>
              <a:gd name="connsiteY51" fmla="*/ 1496 h 1981930"/>
              <a:gd name="connsiteX52" fmla="*/ 1985030 w 1985030"/>
              <a:gd name="connsiteY52" fmla="*/ 1496 h 198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85030" h="1981930">
                <a:moveTo>
                  <a:pt x="0" y="1981930"/>
                </a:moveTo>
                <a:cubicBezTo>
                  <a:pt x="6127" y="1972740"/>
                  <a:pt x="12450" y="1963678"/>
                  <a:pt x="18380" y="1954360"/>
                </a:cubicBezTo>
                <a:cubicBezTo>
                  <a:pt x="23175" y="1946825"/>
                  <a:pt x="26806" y="1938531"/>
                  <a:pt x="32165" y="1931386"/>
                </a:cubicBezTo>
                <a:cubicBezTo>
                  <a:pt x="36064" y="1926187"/>
                  <a:pt x="42051" y="1922800"/>
                  <a:pt x="45950" y="1917601"/>
                </a:cubicBezTo>
                <a:cubicBezTo>
                  <a:pt x="51309" y="1910456"/>
                  <a:pt x="53420" y="1900941"/>
                  <a:pt x="59735" y="1894626"/>
                </a:cubicBezTo>
                <a:cubicBezTo>
                  <a:pt x="66050" y="1888311"/>
                  <a:pt x="75660" y="1886324"/>
                  <a:pt x="82710" y="1880841"/>
                </a:cubicBezTo>
                <a:cubicBezTo>
                  <a:pt x="101302" y="1866380"/>
                  <a:pt x="106929" y="1852027"/>
                  <a:pt x="124065" y="1834891"/>
                </a:cubicBezTo>
                <a:cubicBezTo>
                  <a:pt x="127970" y="1830986"/>
                  <a:pt x="133694" y="1829338"/>
                  <a:pt x="137850" y="1825701"/>
                </a:cubicBezTo>
                <a:cubicBezTo>
                  <a:pt x="146001" y="1818569"/>
                  <a:pt x="152754" y="1809948"/>
                  <a:pt x="160825" y="1802726"/>
                </a:cubicBezTo>
                <a:cubicBezTo>
                  <a:pt x="181872" y="1783894"/>
                  <a:pt x="203551" y="1765779"/>
                  <a:pt x="225154" y="1747587"/>
                </a:cubicBezTo>
                <a:cubicBezTo>
                  <a:pt x="261012" y="1717391"/>
                  <a:pt x="234338" y="1739933"/>
                  <a:pt x="271104" y="1715422"/>
                </a:cubicBezTo>
                <a:cubicBezTo>
                  <a:pt x="282067" y="1708113"/>
                  <a:pt x="292306" y="1699756"/>
                  <a:pt x="303269" y="1692447"/>
                </a:cubicBezTo>
                <a:cubicBezTo>
                  <a:pt x="315292" y="1684432"/>
                  <a:pt x="329058" y="1678876"/>
                  <a:pt x="340029" y="1669472"/>
                </a:cubicBezTo>
                <a:cubicBezTo>
                  <a:pt x="350750" y="1660282"/>
                  <a:pt x="358408" y="1648029"/>
                  <a:pt x="367598" y="1637307"/>
                </a:cubicBezTo>
                <a:cubicBezTo>
                  <a:pt x="393080" y="1573602"/>
                  <a:pt x="353833" y="1672635"/>
                  <a:pt x="404358" y="1536218"/>
                </a:cubicBezTo>
                <a:cubicBezTo>
                  <a:pt x="410088" y="1520748"/>
                  <a:pt x="411934" y="1502734"/>
                  <a:pt x="422738" y="1490268"/>
                </a:cubicBezTo>
                <a:cubicBezTo>
                  <a:pt x="428791" y="1483284"/>
                  <a:pt x="491061" y="1454673"/>
                  <a:pt x="500853" y="1448913"/>
                </a:cubicBezTo>
                <a:cubicBezTo>
                  <a:pt x="572860" y="1406555"/>
                  <a:pt x="515482" y="1435168"/>
                  <a:pt x="565182" y="1407558"/>
                </a:cubicBezTo>
                <a:cubicBezTo>
                  <a:pt x="571170" y="1404232"/>
                  <a:pt x="577015" y="1400383"/>
                  <a:pt x="583562" y="1398369"/>
                </a:cubicBezTo>
                <a:cubicBezTo>
                  <a:pt x="597059" y="1394216"/>
                  <a:pt x="611217" y="1392604"/>
                  <a:pt x="624917" y="1389179"/>
                </a:cubicBezTo>
                <a:cubicBezTo>
                  <a:pt x="635735" y="1386475"/>
                  <a:pt x="646179" y="1382325"/>
                  <a:pt x="657082" y="1379989"/>
                </a:cubicBezTo>
                <a:cubicBezTo>
                  <a:pt x="667672" y="1377720"/>
                  <a:pt x="678674" y="1377743"/>
                  <a:pt x="689247" y="1375394"/>
                </a:cubicBezTo>
                <a:cubicBezTo>
                  <a:pt x="845263" y="1340723"/>
                  <a:pt x="647128" y="1381328"/>
                  <a:pt x="781146" y="1347824"/>
                </a:cubicBezTo>
                <a:cubicBezTo>
                  <a:pt x="791653" y="1345197"/>
                  <a:pt x="802589" y="1344761"/>
                  <a:pt x="813311" y="1343229"/>
                </a:cubicBezTo>
                <a:cubicBezTo>
                  <a:pt x="831691" y="1332507"/>
                  <a:pt x="849239" y="1320212"/>
                  <a:pt x="868451" y="1311064"/>
                </a:cubicBezTo>
                <a:cubicBezTo>
                  <a:pt x="881570" y="1304817"/>
                  <a:pt x="896883" y="1303924"/>
                  <a:pt x="909805" y="1297279"/>
                </a:cubicBezTo>
                <a:cubicBezTo>
                  <a:pt x="950690" y="1276252"/>
                  <a:pt x="989231" y="1250943"/>
                  <a:pt x="1029275" y="1228354"/>
                </a:cubicBezTo>
                <a:cubicBezTo>
                  <a:pt x="1048972" y="1217243"/>
                  <a:pt x="1068134" y="1204888"/>
                  <a:pt x="1089009" y="1196190"/>
                </a:cubicBezTo>
                <a:lnTo>
                  <a:pt x="1144149" y="1173215"/>
                </a:lnTo>
                <a:cubicBezTo>
                  <a:pt x="1151807" y="1165557"/>
                  <a:pt x="1160626" y="1158904"/>
                  <a:pt x="1167124" y="1150240"/>
                </a:cubicBezTo>
                <a:cubicBezTo>
                  <a:pt x="1184224" y="1127440"/>
                  <a:pt x="1189405" y="1107672"/>
                  <a:pt x="1199289" y="1081315"/>
                </a:cubicBezTo>
                <a:cubicBezTo>
                  <a:pt x="1200821" y="983289"/>
                  <a:pt x="1195121" y="884883"/>
                  <a:pt x="1203884" y="787237"/>
                </a:cubicBezTo>
                <a:cubicBezTo>
                  <a:pt x="1205969" y="764001"/>
                  <a:pt x="1223032" y="744663"/>
                  <a:pt x="1231454" y="722907"/>
                </a:cubicBezTo>
                <a:cubicBezTo>
                  <a:pt x="1241422" y="697157"/>
                  <a:pt x="1247267" y="669777"/>
                  <a:pt x="1259024" y="644793"/>
                </a:cubicBezTo>
                <a:cubicBezTo>
                  <a:pt x="1297411" y="563220"/>
                  <a:pt x="1319761" y="512778"/>
                  <a:pt x="1369303" y="451804"/>
                </a:cubicBezTo>
                <a:cubicBezTo>
                  <a:pt x="1379570" y="439168"/>
                  <a:pt x="1389955" y="426557"/>
                  <a:pt x="1401468" y="415044"/>
                </a:cubicBezTo>
                <a:cubicBezTo>
                  <a:pt x="1406883" y="409629"/>
                  <a:pt x="1414433" y="406674"/>
                  <a:pt x="1419848" y="401259"/>
                </a:cubicBezTo>
                <a:cubicBezTo>
                  <a:pt x="1455904" y="365203"/>
                  <a:pt x="1422271" y="390524"/>
                  <a:pt x="1452013" y="364499"/>
                </a:cubicBezTo>
                <a:cubicBezTo>
                  <a:pt x="1474234" y="345055"/>
                  <a:pt x="1487424" y="336752"/>
                  <a:pt x="1516342" y="323144"/>
                </a:cubicBezTo>
                <a:cubicBezTo>
                  <a:pt x="1528183" y="317572"/>
                  <a:pt x="1541022" y="314392"/>
                  <a:pt x="1553102" y="309359"/>
                </a:cubicBezTo>
                <a:cubicBezTo>
                  <a:pt x="1559425" y="306725"/>
                  <a:pt x="1564896" y="302052"/>
                  <a:pt x="1571482" y="300170"/>
                </a:cubicBezTo>
                <a:cubicBezTo>
                  <a:pt x="1586501" y="295879"/>
                  <a:pt x="1602169" y="294298"/>
                  <a:pt x="1617432" y="290980"/>
                </a:cubicBezTo>
                <a:cubicBezTo>
                  <a:pt x="1637400" y="286639"/>
                  <a:pt x="1657128" y="281203"/>
                  <a:pt x="1677166" y="277195"/>
                </a:cubicBezTo>
                <a:cubicBezTo>
                  <a:pt x="1779452" y="256738"/>
                  <a:pt x="1700362" y="275991"/>
                  <a:pt x="1750686" y="263410"/>
                </a:cubicBezTo>
                <a:cubicBezTo>
                  <a:pt x="1756813" y="257283"/>
                  <a:pt x="1762300" y="250443"/>
                  <a:pt x="1769066" y="245030"/>
                </a:cubicBezTo>
                <a:cubicBezTo>
                  <a:pt x="1777691" y="238130"/>
                  <a:pt x="1787588" y="232984"/>
                  <a:pt x="1796636" y="226650"/>
                </a:cubicBezTo>
                <a:cubicBezTo>
                  <a:pt x="1802910" y="222258"/>
                  <a:pt x="1808889" y="217460"/>
                  <a:pt x="1815016" y="212865"/>
                </a:cubicBezTo>
                <a:cubicBezTo>
                  <a:pt x="1816548" y="206738"/>
                  <a:pt x="1818894" y="200759"/>
                  <a:pt x="1819611" y="194485"/>
                </a:cubicBezTo>
                <a:cubicBezTo>
                  <a:pt x="1825027" y="147090"/>
                  <a:pt x="1795233" y="80663"/>
                  <a:pt x="1833395" y="52041"/>
                </a:cubicBezTo>
                <a:cubicBezTo>
                  <a:pt x="1839522" y="47446"/>
                  <a:pt x="1846360" y="43671"/>
                  <a:pt x="1851775" y="38256"/>
                </a:cubicBezTo>
                <a:cubicBezTo>
                  <a:pt x="1885138" y="4893"/>
                  <a:pt x="1847751" y="29323"/>
                  <a:pt x="1879345" y="15281"/>
                </a:cubicBezTo>
                <a:cubicBezTo>
                  <a:pt x="1888734" y="11108"/>
                  <a:pt x="1896727" y="2825"/>
                  <a:pt x="1906915" y="1496"/>
                </a:cubicBezTo>
                <a:cubicBezTo>
                  <a:pt x="1932735" y="-1872"/>
                  <a:pt x="1958992" y="1496"/>
                  <a:pt x="1985030" y="149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680F57DF-1319-4519-BAAF-CC83C8022C47}"/>
              </a:ext>
            </a:extLst>
          </p:cNvPr>
          <p:cNvCxnSpPr>
            <a:cxnSpLocks/>
          </p:cNvCxnSpPr>
          <p:nvPr/>
        </p:nvCxnSpPr>
        <p:spPr>
          <a:xfrm>
            <a:off x="7502356" y="5881568"/>
            <a:ext cx="0" cy="243397"/>
          </a:xfrm>
          <a:prstGeom prst="line">
            <a:avLst/>
          </a:prstGeom>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D6D1AF34-F3A8-4DB9-B8CA-F99C4BF2A552}"/>
              </a:ext>
            </a:extLst>
          </p:cNvPr>
          <p:cNvSpPr/>
          <p:nvPr/>
        </p:nvSpPr>
        <p:spPr>
          <a:xfrm>
            <a:off x="7397910" y="4002223"/>
            <a:ext cx="1741495" cy="1989624"/>
          </a:xfrm>
          <a:custGeom>
            <a:avLst/>
            <a:gdLst>
              <a:gd name="connsiteX0" fmla="*/ 0 w 1741495"/>
              <a:gd name="connsiteY0" fmla="*/ 0 h 1989624"/>
              <a:gd name="connsiteX1" fmla="*/ 50544 w 1741495"/>
              <a:gd name="connsiteY1" fmla="*/ 22975 h 1989624"/>
              <a:gd name="connsiteX2" fmla="*/ 96494 w 1741495"/>
              <a:gd name="connsiteY2" fmla="*/ 78115 h 1989624"/>
              <a:gd name="connsiteX3" fmla="*/ 128659 w 1741495"/>
              <a:gd name="connsiteY3" fmla="*/ 114874 h 1989624"/>
              <a:gd name="connsiteX4" fmla="*/ 151634 w 1741495"/>
              <a:gd name="connsiteY4" fmla="*/ 151634 h 1989624"/>
              <a:gd name="connsiteX5" fmla="*/ 174609 w 1741495"/>
              <a:gd name="connsiteY5" fmla="*/ 179204 h 1989624"/>
              <a:gd name="connsiteX6" fmla="*/ 220558 w 1741495"/>
              <a:gd name="connsiteY6" fmla="*/ 257319 h 1989624"/>
              <a:gd name="connsiteX7" fmla="*/ 284888 w 1741495"/>
              <a:gd name="connsiteY7" fmla="*/ 340028 h 1989624"/>
              <a:gd name="connsiteX8" fmla="*/ 307863 w 1741495"/>
              <a:gd name="connsiteY8" fmla="*/ 367598 h 1989624"/>
              <a:gd name="connsiteX9" fmla="*/ 381382 w 1741495"/>
              <a:gd name="connsiteY9" fmla="*/ 431928 h 1989624"/>
              <a:gd name="connsiteX10" fmla="*/ 500852 w 1741495"/>
              <a:gd name="connsiteY10" fmla="*/ 510042 h 1989624"/>
              <a:gd name="connsiteX11" fmla="*/ 569776 w 1741495"/>
              <a:gd name="connsiteY11" fmla="*/ 574372 h 1989624"/>
              <a:gd name="connsiteX12" fmla="*/ 638701 w 1741495"/>
              <a:gd name="connsiteY12" fmla="*/ 629512 h 1989624"/>
              <a:gd name="connsiteX13" fmla="*/ 693841 w 1741495"/>
              <a:gd name="connsiteY13" fmla="*/ 693841 h 1989624"/>
              <a:gd name="connsiteX14" fmla="*/ 781145 w 1741495"/>
              <a:gd name="connsiteY14" fmla="*/ 781146 h 1989624"/>
              <a:gd name="connsiteX15" fmla="*/ 808715 w 1741495"/>
              <a:gd name="connsiteY15" fmla="*/ 840881 h 1989624"/>
              <a:gd name="connsiteX16" fmla="*/ 859260 w 1741495"/>
              <a:gd name="connsiteY16" fmla="*/ 964945 h 1989624"/>
              <a:gd name="connsiteX17" fmla="*/ 886830 w 1741495"/>
              <a:gd name="connsiteY17" fmla="*/ 992515 h 1989624"/>
              <a:gd name="connsiteX18" fmla="*/ 918995 w 1741495"/>
              <a:gd name="connsiteY18" fmla="*/ 1001705 h 1989624"/>
              <a:gd name="connsiteX19" fmla="*/ 964944 w 1741495"/>
              <a:gd name="connsiteY19" fmla="*/ 1033869 h 1989624"/>
              <a:gd name="connsiteX20" fmla="*/ 987919 w 1741495"/>
              <a:gd name="connsiteY20" fmla="*/ 1061439 h 1989624"/>
              <a:gd name="connsiteX21" fmla="*/ 1006299 w 1741495"/>
              <a:gd name="connsiteY21" fmla="*/ 1107389 h 1989624"/>
              <a:gd name="connsiteX22" fmla="*/ 1116578 w 1741495"/>
              <a:gd name="connsiteY22" fmla="*/ 1263618 h 1989624"/>
              <a:gd name="connsiteX23" fmla="*/ 1153338 w 1741495"/>
              <a:gd name="connsiteY23" fmla="*/ 1295783 h 1989624"/>
              <a:gd name="connsiteX24" fmla="*/ 1194693 w 1741495"/>
              <a:gd name="connsiteY24" fmla="*/ 1346328 h 1989624"/>
              <a:gd name="connsiteX25" fmla="*/ 1217668 w 1741495"/>
              <a:gd name="connsiteY25" fmla="*/ 1369303 h 1989624"/>
              <a:gd name="connsiteX26" fmla="*/ 1226858 w 1741495"/>
              <a:gd name="connsiteY26" fmla="*/ 1396872 h 1989624"/>
              <a:gd name="connsiteX27" fmla="*/ 1245238 w 1741495"/>
              <a:gd name="connsiteY27" fmla="*/ 1415252 h 1989624"/>
              <a:gd name="connsiteX28" fmla="*/ 1337137 w 1741495"/>
              <a:gd name="connsiteY28" fmla="*/ 1433632 h 1989624"/>
              <a:gd name="connsiteX29" fmla="*/ 1383087 w 1741495"/>
              <a:gd name="connsiteY29" fmla="*/ 1470392 h 1989624"/>
              <a:gd name="connsiteX30" fmla="*/ 1419847 w 1741495"/>
              <a:gd name="connsiteY30" fmla="*/ 1507152 h 1989624"/>
              <a:gd name="connsiteX31" fmla="*/ 1447417 w 1741495"/>
              <a:gd name="connsiteY31" fmla="*/ 1562292 h 1989624"/>
              <a:gd name="connsiteX32" fmla="*/ 1465797 w 1741495"/>
              <a:gd name="connsiteY32" fmla="*/ 1580671 h 1989624"/>
              <a:gd name="connsiteX33" fmla="*/ 1502556 w 1741495"/>
              <a:gd name="connsiteY33" fmla="*/ 1612836 h 1989624"/>
              <a:gd name="connsiteX34" fmla="*/ 1516341 w 1741495"/>
              <a:gd name="connsiteY34" fmla="*/ 1640406 h 1989624"/>
              <a:gd name="connsiteX35" fmla="*/ 1530126 w 1741495"/>
              <a:gd name="connsiteY35" fmla="*/ 1663381 h 1989624"/>
              <a:gd name="connsiteX36" fmla="*/ 1539316 w 1741495"/>
              <a:gd name="connsiteY36" fmla="*/ 1686356 h 1989624"/>
              <a:gd name="connsiteX37" fmla="*/ 1562291 w 1741495"/>
              <a:gd name="connsiteY37" fmla="*/ 1718521 h 1989624"/>
              <a:gd name="connsiteX38" fmla="*/ 1571481 w 1741495"/>
              <a:gd name="connsiteY38" fmla="*/ 1741496 h 1989624"/>
              <a:gd name="connsiteX39" fmla="*/ 1589861 w 1741495"/>
              <a:gd name="connsiteY39" fmla="*/ 1778255 h 1989624"/>
              <a:gd name="connsiteX40" fmla="*/ 1603646 w 1741495"/>
              <a:gd name="connsiteY40" fmla="*/ 1773660 h 1989624"/>
              <a:gd name="connsiteX41" fmla="*/ 1631216 w 1741495"/>
              <a:gd name="connsiteY41" fmla="*/ 1810420 h 1989624"/>
              <a:gd name="connsiteX42" fmla="*/ 1667975 w 1741495"/>
              <a:gd name="connsiteY42" fmla="*/ 1851775 h 1989624"/>
              <a:gd name="connsiteX43" fmla="*/ 1677165 w 1741495"/>
              <a:gd name="connsiteY43" fmla="*/ 1879345 h 1989624"/>
              <a:gd name="connsiteX44" fmla="*/ 1700140 w 1741495"/>
              <a:gd name="connsiteY44" fmla="*/ 1934485 h 1989624"/>
              <a:gd name="connsiteX45" fmla="*/ 1704735 w 1741495"/>
              <a:gd name="connsiteY45" fmla="*/ 1948269 h 1989624"/>
              <a:gd name="connsiteX46" fmla="*/ 1718520 w 1741495"/>
              <a:gd name="connsiteY46" fmla="*/ 1957459 h 1989624"/>
              <a:gd name="connsiteX47" fmla="*/ 1732305 w 1741495"/>
              <a:gd name="connsiteY47" fmla="*/ 1975839 h 1989624"/>
              <a:gd name="connsiteX48" fmla="*/ 1741495 w 1741495"/>
              <a:gd name="connsiteY48" fmla="*/ 1989624 h 198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741495" h="1989624">
                <a:moveTo>
                  <a:pt x="0" y="0"/>
                </a:moveTo>
                <a:cubicBezTo>
                  <a:pt x="16848" y="7658"/>
                  <a:pt x="35006" y="12921"/>
                  <a:pt x="50544" y="22975"/>
                </a:cubicBezTo>
                <a:cubicBezTo>
                  <a:pt x="76905" y="40032"/>
                  <a:pt x="78570" y="55303"/>
                  <a:pt x="96494" y="78115"/>
                </a:cubicBezTo>
                <a:cubicBezTo>
                  <a:pt x="106553" y="90917"/>
                  <a:pt x="118890" y="101849"/>
                  <a:pt x="128659" y="114874"/>
                </a:cubicBezTo>
                <a:cubicBezTo>
                  <a:pt x="137329" y="126434"/>
                  <a:pt x="143235" y="139876"/>
                  <a:pt x="151634" y="151634"/>
                </a:cubicBezTo>
                <a:cubicBezTo>
                  <a:pt x="158587" y="161368"/>
                  <a:pt x="168074" y="169184"/>
                  <a:pt x="174609" y="179204"/>
                </a:cubicBezTo>
                <a:cubicBezTo>
                  <a:pt x="191111" y="204508"/>
                  <a:pt x="202011" y="233474"/>
                  <a:pt x="220558" y="257319"/>
                </a:cubicBezTo>
                <a:cubicBezTo>
                  <a:pt x="242001" y="284889"/>
                  <a:pt x="263209" y="312644"/>
                  <a:pt x="284888" y="340028"/>
                </a:cubicBezTo>
                <a:cubicBezTo>
                  <a:pt x="292313" y="349407"/>
                  <a:pt x="299404" y="359139"/>
                  <a:pt x="307863" y="367598"/>
                </a:cubicBezTo>
                <a:cubicBezTo>
                  <a:pt x="334433" y="394168"/>
                  <a:pt x="347726" y="409490"/>
                  <a:pt x="381382" y="431928"/>
                </a:cubicBezTo>
                <a:cubicBezTo>
                  <a:pt x="456979" y="482327"/>
                  <a:pt x="445808" y="461879"/>
                  <a:pt x="500852" y="510042"/>
                </a:cubicBezTo>
                <a:cubicBezTo>
                  <a:pt x="524503" y="530737"/>
                  <a:pt x="546027" y="553789"/>
                  <a:pt x="569776" y="574372"/>
                </a:cubicBezTo>
                <a:cubicBezTo>
                  <a:pt x="592010" y="593642"/>
                  <a:pt x="617507" y="609104"/>
                  <a:pt x="638701" y="629512"/>
                </a:cubicBezTo>
                <a:cubicBezTo>
                  <a:pt x="659045" y="649102"/>
                  <a:pt x="673871" y="673871"/>
                  <a:pt x="693841" y="693841"/>
                </a:cubicBezTo>
                <a:cubicBezTo>
                  <a:pt x="722942" y="722943"/>
                  <a:pt x="762740" y="744335"/>
                  <a:pt x="781145" y="781146"/>
                </a:cubicBezTo>
                <a:cubicBezTo>
                  <a:pt x="790330" y="799515"/>
                  <a:pt x="802028" y="821562"/>
                  <a:pt x="808715" y="840881"/>
                </a:cubicBezTo>
                <a:cubicBezTo>
                  <a:pt x="829379" y="900576"/>
                  <a:pt x="825441" y="921902"/>
                  <a:pt x="859260" y="964945"/>
                </a:cubicBezTo>
                <a:cubicBezTo>
                  <a:pt x="867290" y="975164"/>
                  <a:pt x="875761" y="985704"/>
                  <a:pt x="886830" y="992515"/>
                </a:cubicBezTo>
                <a:cubicBezTo>
                  <a:pt x="896327" y="998359"/>
                  <a:pt x="908273" y="998642"/>
                  <a:pt x="918995" y="1001705"/>
                </a:cubicBezTo>
                <a:cubicBezTo>
                  <a:pt x="923489" y="1004701"/>
                  <a:pt x="958145" y="1027071"/>
                  <a:pt x="964944" y="1033869"/>
                </a:cubicBezTo>
                <a:cubicBezTo>
                  <a:pt x="973403" y="1042328"/>
                  <a:pt x="980261" y="1052249"/>
                  <a:pt x="987919" y="1061439"/>
                </a:cubicBezTo>
                <a:cubicBezTo>
                  <a:pt x="994046" y="1076756"/>
                  <a:pt x="998114" y="1093066"/>
                  <a:pt x="1006299" y="1107389"/>
                </a:cubicBezTo>
                <a:cubicBezTo>
                  <a:pt x="1041380" y="1168781"/>
                  <a:pt x="1069244" y="1216283"/>
                  <a:pt x="1116578" y="1263618"/>
                </a:cubicBezTo>
                <a:cubicBezTo>
                  <a:pt x="1128091" y="1275131"/>
                  <a:pt x="1141825" y="1284270"/>
                  <a:pt x="1153338" y="1295783"/>
                </a:cubicBezTo>
                <a:cubicBezTo>
                  <a:pt x="1210889" y="1353334"/>
                  <a:pt x="1158879" y="1306037"/>
                  <a:pt x="1194693" y="1346328"/>
                </a:cubicBezTo>
                <a:cubicBezTo>
                  <a:pt x="1201888" y="1354423"/>
                  <a:pt x="1210010" y="1361645"/>
                  <a:pt x="1217668" y="1369303"/>
                </a:cubicBezTo>
                <a:cubicBezTo>
                  <a:pt x="1220731" y="1378493"/>
                  <a:pt x="1221874" y="1388566"/>
                  <a:pt x="1226858" y="1396872"/>
                </a:cubicBezTo>
                <a:cubicBezTo>
                  <a:pt x="1231316" y="1404302"/>
                  <a:pt x="1238399" y="1409933"/>
                  <a:pt x="1245238" y="1415252"/>
                </a:cubicBezTo>
                <a:cubicBezTo>
                  <a:pt x="1277277" y="1440172"/>
                  <a:pt x="1286836" y="1430279"/>
                  <a:pt x="1337137" y="1433632"/>
                </a:cubicBezTo>
                <a:cubicBezTo>
                  <a:pt x="1353665" y="1446028"/>
                  <a:pt x="1367475" y="1455896"/>
                  <a:pt x="1383087" y="1470392"/>
                </a:cubicBezTo>
                <a:cubicBezTo>
                  <a:pt x="1395785" y="1482183"/>
                  <a:pt x="1419847" y="1507152"/>
                  <a:pt x="1419847" y="1507152"/>
                </a:cubicBezTo>
                <a:cubicBezTo>
                  <a:pt x="1429553" y="1536271"/>
                  <a:pt x="1427057" y="1536843"/>
                  <a:pt x="1447417" y="1562292"/>
                </a:cubicBezTo>
                <a:cubicBezTo>
                  <a:pt x="1452830" y="1569058"/>
                  <a:pt x="1459277" y="1574966"/>
                  <a:pt x="1465797" y="1580671"/>
                </a:cubicBezTo>
                <a:cubicBezTo>
                  <a:pt x="1480538" y="1593570"/>
                  <a:pt x="1490719" y="1595926"/>
                  <a:pt x="1502556" y="1612836"/>
                </a:cubicBezTo>
                <a:cubicBezTo>
                  <a:pt x="1508448" y="1621253"/>
                  <a:pt x="1511421" y="1631386"/>
                  <a:pt x="1516341" y="1640406"/>
                </a:cubicBezTo>
                <a:cubicBezTo>
                  <a:pt x="1520618" y="1648247"/>
                  <a:pt x="1526132" y="1655393"/>
                  <a:pt x="1530126" y="1663381"/>
                </a:cubicBezTo>
                <a:cubicBezTo>
                  <a:pt x="1533815" y="1670758"/>
                  <a:pt x="1535627" y="1678979"/>
                  <a:pt x="1539316" y="1686356"/>
                </a:cubicBezTo>
                <a:cubicBezTo>
                  <a:pt x="1547929" y="1703581"/>
                  <a:pt x="1551884" y="1699789"/>
                  <a:pt x="1562291" y="1718521"/>
                </a:cubicBezTo>
                <a:cubicBezTo>
                  <a:pt x="1566297" y="1725731"/>
                  <a:pt x="1568024" y="1734007"/>
                  <a:pt x="1571481" y="1741496"/>
                </a:cubicBezTo>
                <a:cubicBezTo>
                  <a:pt x="1577222" y="1753934"/>
                  <a:pt x="1589861" y="1778255"/>
                  <a:pt x="1589861" y="1778255"/>
                </a:cubicBezTo>
                <a:cubicBezTo>
                  <a:pt x="1594456" y="1776723"/>
                  <a:pt x="1599823" y="1770686"/>
                  <a:pt x="1603646" y="1773660"/>
                </a:cubicBezTo>
                <a:cubicBezTo>
                  <a:pt x="1615736" y="1783064"/>
                  <a:pt x="1620385" y="1799589"/>
                  <a:pt x="1631216" y="1810420"/>
                </a:cubicBezTo>
                <a:cubicBezTo>
                  <a:pt x="1653460" y="1832664"/>
                  <a:pt x="1640841" y="1819213"/>
                  <a:pt x="1667975" y="1851775"/>
                </a:cubicBezTo>
                <a:cubicBezTo>
                  <a:pt x="1671038" y="1860965"/>
                  <a:pt x="1673439" y="1870403"/>
                  <a:pt x="1677165" y="1879345"/>
                </a:cubicBezTo>
                <a:cubicBezTo>
                  <a:pt x="1684823" y="1897725"/>
                  <a:pt x="1693843" y="1915595"/>
                  <a:pt x="1700140" y="1934485"/>
                </a:cubicBezTo>
                <a:cubicBezTo>
                  <a:pt x="1701672" y="1939080"/>
                  <a:pt x="1701709" y="1944487"/>
                  <a:pt x="1704735" y="1948269"/>
                </a:cubicBezTo>
                <a:cubicBezTo>
                  <a:pt x="1708185" y="1952581"/>
                  <a:pt x="1714615" y="1953554"/>
                  <a:pt x="1718520" y="1957459"/>
                </a:cubicBezTo>
                <a:cubicBezTo>
                  <a:pt x="1723935" y="1962874"/>
                  <a:pt x="1727854" y="1969607"/>
                  <a:pt x="1732305" y="1975839"/>
                </a:cubicBezTo>
                <a:cubicBezTo>
                  <a:pt x="1735515" y="1980333"/>
                  <a:pt x="1741495" y="1989624"/>
                  <a:pt x="1741495" y="198962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6593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3EF3-41F9-48E8-9783-4E6F154BFD03}"/>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Walking up and down the hill</a:t>
            </a:r>
          </a:p>
        </p:txBody>
      </p:sp>
      <p:sp>
        <p:nvSpPr>
          <p:cNvPr id="3" name="Content Placeholder 2">
            <a:extLst>
              <a:ext uri="{FF2B5EF4-FFF2-40B4-BE49-F238E27FC236}">
                <a16:creationId xmlns:a16="http://schemas.microsoft.com/office/drawing/2014/main" id="{6F43FC32-A5D0-43D6-8422-DA9D0D1E1B30}"/>
              </a:ext>
            </a:extLst>
          </p:cNvPr>
          <p:cNvSpPr>
            <a:spLocks noGrp="1"/>
          </p:cNvSpPr>
          <p:nvPr>
            <p:ph idx="1"/>
          </p:nvPr>
        </p:nvSpPr>
        <p:spPr>
          <a:xfrm>
            <a:off x="405348" y="1668782"/>
            <a:ext cx="10515600" cy="2535358"/>
          </a:xfrm>
        </p:spPr>
        <p:txBody>
          <a:bodyPr/>
          <a:lstStyle/>
          <a:p>
            <a:r>
              <a:rPr lang="en-US" dirty="0">
                <a:latin typeface="Times New Roman" panose="02020603050405020304" pitchFamily="18" charset="0"/>
                <a:cs typeface="Times New Roman" panose="02020603050405020304" pitchFamily="18" charset="0"/>
              </a:rPr>
              <a:t>Instead of one person walking on two different days, think about two people walking on the same day.</a:t>
            </a:r>
          </a:p>
          <a:p>
            <a:r>
              <a:rPr lang="en-US" dirty="0">
                <a:latin typeface="Times New Roman" panose="02020603050405020304" pitchFamily="18" charset="0"/>
                <a:cs typeface="Times New Roman" panose="02020603050405020304" pitchFamily="18" charset="0"/>
              </a:rPr>
              <a:t>The trajectory of walking (</a:t>
            </a:r>
            <a:r>
              <a:rPr lang="en-US" i="1"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is invariant to the translation of the origin of the time axis.</a:t>
            </a:r>
          </a:p>
          <a:p>
            <a:r>
              <a:rPr lang="en-US" dirty="0">
                <a:latin typeface="Times New Roman" panose="02020603050405020304" pitchFamily="18" charset="0"/>
                <a:cs typeface="Times New Roman" panose="02020603050405020304" pitchFamily="18" charset="0"/>
              </a:rPr>
              <a:t>Done!</a:t>
            </a:r>
          </a:p>
        </p:txBody>
      </p:sp>
      <p:sp>
        <p:nvSpPr>
          <p:cNvPr id="4" name="Slide Number Placeholder 3">
            <a:extLst>
              <a:ext uri="{FF2B5EF4-FFF2-40B4-BE49-F238E27FC236}">
                <a16:creationId xmlns:a16="http://schemas.microsoft.com/office/drawing/2014/main" id="{FCA7128B-4692-4F79-9C87-2DBC0A898F41}"/>
              </a:ext>
            </a:extLst>
          </p:cNvPr>
          <p:cNvSpPr>
            <a:spLocks noGrp="1"/>
          </p:cNvSpPr>
          <p:nvPr>
            <p:ph type="sldNum" sz="quarter" idx="12"/>
          </p:nvPr>
        </p:nvSpPr>
        <p:spPr/>
        <p:txBody>
          <a:bodyPr/>
          <a:lstStyle/>
          <a:p>
            <a:fld id="{4AEE0760-202D-4AFD-A3A9-F99F220A1FB1}" type="slidenum">
              <a:rPr lang="en-US" smtClean="0"/>
              <a:t>25</a:t>
            </a:fld>
            <a:endParaRPr lang="en-US"/>
          </a:p>
        </p:txBody>
      </p:sp>
      <p:cxnSp>
        <p:nvCxnSpPr>
          <p:cNvPr id="6" name="Straight Arrow Connector 5">
            <a:extLst>
              <a:ext uri="{FF2B5EF4-FFF2-40B4-BE49-F238E27FC236}">
                <a16:creationId xmlns:a16="http://schemas.microsoft.com/office/drawing/2014/main" id="{55387B97-6E91-426E-BB13-4A4DCBBC21E8}"/>
              </a:ext>
            </a:extLst>
          </p:cNvPr>
          <p:cNvCxnSpPr/>
          <p:nvPr/>
        </p:nvCxnSpPr>
        <p:spPr>
          <a:xfrm>
            <a:off x="3299708" y="5986844"/>
            <a:ext cx="6442155"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A5869B3-86EF-44C1-8BE4-AB863ED10ACA}"/>
              </a:ext>
            </a:extLst>
          </p:cNvPr>
          <p:cNvCxnSpPr/>
          <p:nvPr/>
        </p:nvCxnSpPr>
        <p:spPr>
          <a:xfrm flipV="1">
            <a:off x="3988438" y="3724650"/>
            <a:ext cx="0" cy="27432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DF7079B-E781-4794-93C5-28F91906A78E}"/>
              </a:ext>
            </a:extLst>
          </p:cNvPr>
          <p:cNvCxnSpPr/>
          <p:nvPr/>
        </p:nvCxnSpPr>
        <p:spPr>
          <a:xfrm>
            <a:off x="4490841" y="5853077"/>
            <a:ext cx="0" cy="223001"/>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539078D-788A-44E2-B068-2F4390C14D96}"/>
              </a:ext>
            </a:extLst>
          </p:cNvPr>
          <p:cNvSpPr txBox="1"/>
          <p:nvPr/>
        </p:nvSpPr>
        <p:spPr>
          <a:xfrm>
            <a:off x="4192522" y="6204933"/>
            <a:ext cx="596638"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9am</a:t>
            </a:r>
          </a:p>
        </p:txBody>
      </p:sp>
      <p:sp>
        <p:nvSpPr>
          <p:cNvPr id="14" name="TextBox 13">
            <a:extLst>
              <a:ext uri="{FF2B5EF4-FFF2-40B4-BE49-F238E27FC236}">
                <a16:creationId xmlns:a16="http://schemas.microsoft.com/office/drawing/2014/main" id="{AB6EF705-4528-4C59-828E-F51A456457AD}"/>
              </a:ext>
            </a:extLst>
          </p:cNvPr>
          <p:cNvSpPr txBox="1"/>
          <p:nvPr/>
        </p:nvSpPr>
        <p:spPr>
          <a:xfrm>
            <a:off x="10150381" y="5637898"/>
            <a:ext cx="1197322"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time</a:t>
            </a:r>
          </a:p>
        </p:txBody>
      </p:sp>
      <p:sp>
        <p:nvSpPr>
          <p:cNvPr id="15" name="TextBox 14">
            <a:extLst>
              <a:ext uri="{FF2B5EF4-FFF2-40B4-BE49-F238E27FC236}">
                <a16:creationId xmlns:a16="http://schemas.microsoft.com/office/drawing/2014/main" id="{276ED8BA-2EF7-42CC-B6C1-6A5E0D95C4E0}"/>
              </a:ext>
            </a:extLst>
          </p:cNvPr>
          <p:cNvSpPr txBox="1"/>
          <p:nvPr/>
        </p:nvSpPr>
        <p:spPr>
          <a:xfrm>
            <a:off x="4193991" y="3469521"/>
            <a:ext cx="119033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distance</a:t>
            </a:r>
          </a:p>
        </p:txBody>
      </p:sp>
      <p:sp>
        <p:nvSpPr>
          <p:cNvPr id="16" name="Freeform: Shape 15">
            <a:extLst>
              <a:ext uri="{FF2B5EF4-FFF2-40B4-BE49-F238E27FC236}">
                <a16:creationId xmlns:a16="http://schemas.microsoft.com/office/drawing/2014/main" id="{376DFDD4-3B02-4E8A-8FCA-2791748E6AD6}"/>
              </a:ext>
            </a:extLst>
          </p:cNvPr>
          <p:cNvSpPr/>
          <p:nvPr/>
        </p:nvSpPr>
        <p:spPr>
          <a:xfrm>
            <a:off x="4489290" y="3996132"/>
            <a:ext cx="1985030" cy="1981930"/>
          </a:xfrm>
          <a:custGeom>
            <a:avLst/>
            <a:gdLst>
              <a:gd name="connsiteX0" fmla="*/ 0 w 1985030"/>
              <a:gd name="connsiteY0" fmla="*/ 1981930 h 1981930"/>
              <a:gd name="connsiteX1" fmla="*/ 18380 w 1985030"/>
              <a:gd name="connsiteY1" fmla="*/ 1954360 h 1981930"/>
              <a:gd name="connsiteX2" fmla="*/ 32165 w 1985030"/>
              <a:gd name="connsiteY2" fmla="*/ 1931386 h 1981930"/>
              <a:gd name="connsiteX3" fmla="*/ 45950 w 1985030"/>
              <a:gd name="connsiteY3" fmla="*/ 1917601 h 1981930"/>
              <a:gd name="connsiteX4" fmla="*/ 59735 w 1985030"/>
              <a:gd name="connsiteY4" fmla="*/ 1894626 h 1981930"/>
              <a:gd name="connsiteX5" fmla="*/ 82710 w 1985030"/>
              <a:gd name="connsiteY5" fmla="*/ 1880841 h 1981930"/>
              <a:gd name="connsiteX6" fmla="*/ 124065 w 1985030"/>
              <a:gd name="connsiteY6" fmla="*/ 1834891 h 1981930"/>
              <a:gd name="connsiteX7" fmla="*/ 137850 w 1985030"/>
              <a:gd name="connsiteY7" fmla="*/ 1825701 h 1981930"/>
              <a:gd name="connsiteX8" fmla="*/ 160825 w 1985030"/>
              <a:gd name="connsiteY8" fmla="*/ 1802726 h 1981930"/>
              <a:gd name="connsiteX9" fmla="*/ 225154 w 1985030"/>
              <a:gd name="connsiteY9" fmla="*/ 1747587 h 1981930"/>
              <a:gd name="connsiteX10" fmla="*/ 271104 w 1985030"/>
              <a:gd name="connsiteY10" fmla="*/ 1715422 h 1981930"/>
              <a:gd name="connsiteX11" fmla="*/ 303269 w 1985030"/>
              <a:gd name="connsiteY11" fmla="*/ 1692447 h 1981930"/>
              <a:gd name="connsiteX12" fmla="*/ 340029 w 1985030"/>
              <a:gd name="connsiteY12" fmla="*/ 1669472 h 1981930"/>
              <a:gd name="connsiteX13" fmla="*/ 367598 w 1985030"/>
              <a:gd name="connsiteY13" fmla="*/ 1637307 h 1981930"/>
              <a:gd name="connsiteX14" fmla="*/ 404358 w 1985030"/>
              <a:gd name="connsiteY14" fmla="*/ 1536218 h 1981930"/>
              <a:gd name="connsiteX15" fmla="*/ 422738 w 1985030"/>
              <a:gd name="connsiteY15" fmla="*/ 1490268 h 1981930"/>
              <a:gd name="connsiteX16" fmla="*/ 500853 w 1985030"/>
              <a:gd name="connsiteY16" fmla="*/ 1448913 h 1981930"/>
              <a:gd name="connsiteX17" fmla="*/ 565182 w 1985030"/>
              <a:gd name="connsiteY17" fmla="*/ 1407558 h 1981930"/>
              <a:gd name="connsiteX18" fmla="*/ 583562 w 1985030"/>
              <a:gd name="connsiteY18" fmla="*/ 1398369 h 1981930"/>
              <a:gd name="connsiteX19" fmla="*/ 624917 w 1985030"/>
              <a:gd name="connsiteY19" fmla="*/ 1389179 h 1981930"/>
              <a:gd name="connsiteX20" fmla="*/ 657082 w 1985030"/>
              <a:gd name="connsiteY20" fmla="*/ 1379989 h 1981930"/>
              <a:gd name="connsiteX21" fmla="*/ 689247 w 1985030"/>
              <a:gd name="connsiteY21" fmla="*/ 1375394 h 1981930"/>
              <a:gd name="connsiteX22" fmla="*/ 781146 w 1985030"/>
              <a:gd name="connsiteY22" fmla="*/ 1347824 h 1981930"/>
              <a:gd name="connsiteX23" fmla="*/ 813311 w 1985030"/>
              <a:gd name="connsiteY23" fmla="*/ 1343229 h 1981930"/>
              <a:gd name="connsiteX24" fmla="*/ 868451 w 1985030"/>
              <a:gd name="connsiteY24" fmla="*/ 1311064 h 1981930"/>
              <a:gd name="connsiteX25" fmla="*/ 909805 w 1985030"/>
              <a:gd name="connsiteY25" fmla="*/ 1297279 h 1981930"/>
              <a:gd name="connsiteX26" fmla="*/ 1029275 w 1985030"/>
              <a:gd name="connsiteY26" fmla="*/ 1228354 h 1981930"/>
              <a:gd name="connsiteX27" fmla="*/ 1089009 w 1985030"/>
              <a:gd name="connsiteY27" fmla="*/ 1196190 h 1981930"/>
              <a:gd name="connsiteX28" fmla="*/ 1144149 w 1985030"/>
              <a:gd name="connsiteY28" fmla="*/ 1173215 h 1981930"/>
              <a:gd name="connsiteX29" fmla="*/ 1167124 w 1985030"/>
              <a:gd name="connsiteY29" fmla="*/ 1150240 h 1981930"/>
              <a:gd name="connsiteX30" fmla="*/ 1199289 w 1985030"/>
              <a:gd name="connsiteY30" fmla="*/ 1081315 h 1981930"/>
              <a:gd name="connsiteX31" fmla="*/ 1203884 w 1985030"/>
              <a:gd name="connsiteY31" fmla="*/ 787237 h 1981930"/>
              <a:gd name="connsiteX32" fmla="*/ 1231454 w 1985030"/>
              <a:gd name="connsiteY32" fmla="*/ 722907 h 1981930"/>
              <a:gd name="connsiteX33" fmla="*/ 1259024 w 1985030"/>
              <a:gd name="connsiteY33" fmla="*/ 644793 h 1981930"/>
              <a:gd name="connsiteX34" fmla="*/ 1369303 w 1985030"/>
              <a:gd name="connsiteY34" fmla="*/ 451804 h 1981930"/>
              <a:gd name="connsiteX35" fmla="*/ 1401468 w 1985030"/>
              <a:gd name="connsiteY35" fmla="*/ 415044 h 1981930"/>
              <a:gd name="connsiteX36" fmla="*/ 1419848 w 1985030"/>
              <a:gd name="connsiteY36" fmla="*/ 401259 h 1981930"/>
              <a:gd name="connsiteX37" fmla="*/ 1452013 w 1985030"/>
              <a:gd name="connsiteY37" fmla="*/ 364499 h 1981930"/>
              <a:gd name="connsiteX38" fmla="*/ 1516342 w 1985030"/>
              <a:gd name="connsiteY38" fmla="*/ 323144 h 1981930"/>
              <a:gd name="connsiteX39" fmla="*/ 1553102 w 1985030"/>
              <a:gd name="connsiteY39" fmla="*/ 309359 h 1981930"/>
              <a:gd name="connsiteX40" fmla="*/ 1571482 w 1985030"/>
              <a:gd name="connsiteY40" fmla="*/ 300170 h 1981930"/>
              <a:gd name="connsiteX41" fmla="*/ 1617432 w 1985030"/>
              <a:gd name="connsiteY41" fmla="*/ 290980 h 1981930"/>
              <a:gd name="connsiteX42" fmla="*/ 1677166 w 1985030"/>
              <a:gd name="connsiteY42" fmla="*/ 277195 h 1981930"/>
              <a:gd name="connsiteX43" fmla="*/ 1750686 w 1985030"/>
              <a:gd name="connsiteY43" fmla="*/ 263410 h 1981930"/>
              <a:gd name="connsiteX44" fmla="*/ 1769066 w 1985030"/>
              <a:gd name="connsiteY44" fmla="*/ 245030 h 1981930"/>
              <a:gd name="connsiteX45" fmla="*/ 1796636 w 1985030"/>
              <a:gd name="connsiteY45" fmla="*/ 226650 h 1981930"/>
              <a:gd name="connsiteX46" fmla="*/ 1815016 w 1985030"/>
              <a:gd name="connsiteY46" fmla="*/ 212865 h 1981930"/>
              <a:gd name="connsiteX47" fmla="*/ 1819611 w 1985030"/>
              <a:gd name="connsiteY47" fmla="*/ 194485 h 1981930"/>
              <a:gd name="connsiteX48" fmla="*/ 1833395 w 1985030"/>
              <a:gd name="connsiteY48" fmla="*/ 52041 h 1981930"/>
              <a:gd name="connsiteX49" fmla="*/ 1851775 w 1985030"/>
              <a:gd name="connsiteY49" fmla="*/ 38256 h 1981930"/>
              <a:gd name="connsiteX50" fmla="*/ 1879345 w 1985030"/>
              <a:gd name="connsiteY50" fmla="*/ 15281 h 1981930"/>
              <a:gd name="connsiteX51" fmla="*/ 1906915 w 1985030"/>
              <a:gd name="connsiteY51" fmla="*/ 1496 h 1981930"/>
              <a:gd name="connsiteX52" fmla="*/ 1985030 w 1985030"/>
              <a:gd name="connsiteY52" fmla="*/ 1496 h 198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85030" h="1981930">
                <a:moveTo>
                  <a:pt x="0" y="1981930"/>
                </a:moveTo>
                <a:cubicBezTo>
                  <a:pt x="6127" y="1972740"/>
                  <a:pt x="12450" y="1963678"/>
                  <a:pt x="18380" y="1954360"/>
                </a:cubicBezTo>
                <a:cubicBezTo>
                  <a:pt x="23175" y="1946825"/>
                  <a:pt x="26806" y="1938531"/>
                  <a:pt x="32165" y="1931386"/>
                </a:cubicBezTo>
                <a:cubicBezTo>
                  <a:pt x="36064" y="1926187"/>
                  <a:pt x="42051" y="1922800"/>
                  <a:pt x="45950" y="1917601"/>
                </a:cubicBezTo>
                <a:cubicBezTo>
                  <a:pt x="51309" y="1910456"/>
                  <a:pt x="53420" y="1900941"/>
                  <a:pt x="59735" y="1894626"/>
                </a:cubicBezTo>
                <a:cubicBezTo>
                  <a:pt x="66050" y="1888311"/>
                  <a:pt x="75660" y="1886324"/>
                  <a:pt x="82710" y="1880841"/>
                </a:cubicBezTo>
                <a:cubicBezTo>
                  <a:pt x="101302" y="1866380"/>
                  <a:pt x="106929" y="1852027"/>
                  <a:pt x="124065" y="1834891"/>
                </a:cubicBezTo>
                <a:cubicBezTo>
                  <a:pt x="127970" y="1830986"/>
                  <a:pt x="133694" y="1829338"/>
                  <a:pt x="137850" y="1825701"/>
                </a:cubicBezTo>
                <a:cubicBezTo>
                  <a:pt x="146001" y="1818569"/>
                  <a:pt x="152754" y="1809948"/>
                  <a:pt x="160825" y="1802726"/>
                </a:cubicBezTo>
                <a:cubicBezTo>
                  <a:pt x="181872" y="1783894"/>
                  <a:pt x="203551" y="1765779"/>
                  <a:pt x="225154" y="1747587"/>
                </a:cubicBezTo>
                <a:cubicBezTo>
                  <a:pt x="261012" y="1717391"/>
                  <a:pt x="234338" y="1739933"/>
                  <a:pt x="271104" y="1715422"/>
                </a:cubicBezTo>
                <a:cubicBezTo>
                  <a:pt x="282067" y="1708113"/>
                  <a:pt x="292306" y="1699756"/>
                  <a:pt x="303269" y="1692447"/>
                </a:cubicBezTo>
                <a:cubicBezTo>
                  <a:pt x="315292" y="1684432"/>
                  <a:pt x="329058" y="1678876"/>
                  <a:pt x="340029" y="1669472"/>
                </a:cubicBezTo>
                <a:cubicBezTo>
                  <a:pt x="350750" y="1660282"/>
                  <a:pt x="358408" y="1648029"/>
                  <a:pt x="367598" y="1637307"/>
                </a:cubicBezTo>
                <a:cubicBezTo>
                  <a:pt x="393080" y="1573602"/>
                  <a:pt x="353833" y="1672635"/>
                  <a:pt x="404358" y="1536218"/>
                </a:cubicBezTo>
                <a:cubicBezTo>
                  <a:pt x="410088" y="1520748"/>
                  <a:pt x="411934" y="1502734"/>
                  <a:pt x="422738" y="1490268"/>
                </a:cubicBezTo>
                <a:cubicBezTo>
                  <a:pt x="428791" y="1483284"/>
                  <a:pt x="491061" y="1454673"/>
                  <a:pt x="500853" y="1448913"/>
                </a:cubicBezTo>
                <a:cubicBezTo>
                  <a:pt x="572860" y="1406555"/>
                  <a:pt x="515482" y="1435168"/>
                  <a:pt x="565182" y="1407558"/>
                </a:cubicBezTo>
                <a:cubicBezTo>
                  <a:pt x="571170" y="1404232"/>
                  <a:pt x="577015" y="1400383"/>
                  <a:pt x="583562" y="1398369"/>
                </a:cubicBezTo>
                <a:cubicBezTo>
                  <a:pt x="597059" y="1394216"/>
                  <a:pt x="611217" y="1392604"/>
                  <a:pt x="624917" y="1389179"/>
                </a:cubicBezTo>
                <a:cubicBezTo>
                  <a:pt x="635735" y="1386475"/>
                  <a:pt x="646179" y="1382325"/>
                  <a:pt x="657082" y="1379989"/>
                </a:cubicBezTo>
                <a:cubicBezTo>
                  <a:pt x="667672" y="1377720"/>
                  <a:pt x="678674" y="1377743"/>
                  <a:pt x="689247" y="1375394"/>
                </a:cubicBezTo>
                <a:cubicBezTo>
                  <a:pt x="845263" y="1340723"/>
                  <a:pt x="647128" y="1381328"/>
                  <a:pt x="781146" y="1347824"/>
                </a:cubicBezTo>
                <a:cubicBezTo>
                  <a:pt x="791653" y="1345197"/>
                  <a:pt x="802589" y="1344761"/>
                  <a:pt x="813311" y="1343229"/>
                </a:cubicBezTo>
                <a:cubicBezTo>
                  <a:pt x="831691" y="1332507"/>
                  <a:pt x="849239" y="1320212"/>
                  <a:pt x="868451" y="1311064"/>
                </a:cubicBezTo>
                <a:cubicBezTo>
                  <a:pt x="881570" y="1304817"/>
                  <a:pt x="896883" y="1303924"/>
                  <a:pt x="909805" y="1297279"/>
                </a:cubicBezTo>
                <a:cubicBezTo>
                  <a:pt x="950690" y="1276252"/>
                  <a:pt x="989231" y="1250943"/>
                  <a:pt x="1029275" y="1228354"/>
                </a:cubicBezTo>
                <a:cubicBezTo>
                  <a:pt x="1048972" y="1217243"/>
                  <a:pt x="1068134" y="1204888"/>
                  <a:pt x="1089009" y="1196190"/>
                </a:cubicBezTo>
                <a:lnTo>
                  <a:pt x="1144149" y="1173215"/>
                </a:lnTo>
                <a:cubicBezTo>
                  <a:pt x="1151807" y="1165557"/>
                  <a:pt x="1160626" y="1158904"/>
                  <a:pt x="1167124" y="1150240"/>
                </a:cubicBezTo>
                <a:cubicBezTo>
                  <a:pt x="1184224" y="1127440"/>
                  <a:pt x="1189405" y="1107672"/>
                  <a:pt x="1199289" y="1081315"/>
                </a:cubicBezTo>
                <a:cubicBezTo>
                  <a:pt x="1200821" y="983289"/>
                  <a:pt x="1195121" y="884883"/>
                  <a:pt x="1203884" y="787237"/>
                </a:cubicBezTo>
                <a:cubicBezTo>
                  <a:pt x="1205969" y="764001"/>
                  <a:pt x="1223032" y="744663"/>
                  <a:pt x="1231454" y="722907"/>
                </a:cubicBezTo>
                <a:cubicBezTo>
                  <a:pt x="1241422" y="697157"/>
                  <a:pt x="1247267" y="669777"/>
                  <a:pt x="1259024" y="644793"/>
                </a:cubicBezTo>
                <a:cubicBezTo>
                  <a:pt x="1297411" y="563220"/>
                  <a:pt x="1319761" y="512778"/>
                  <a:pt x="1369303" y="451804"/>
                </a:cubicBezTo>
                <a:cubicBezTo>
                  <a:pt x="1379570" y="439168"/>
                  <a:pt x="1389955" y="426557"/>
                  <a:pt x="1401468" y="415044"/>
                </a:cubicBezTo>
                <a:cubicBezTo>
                  <a:pt x="1406883" y="409629"/>
                  <a:pt x="1414433" y="406674"/>
                  <a:pt x="1419848" y="401259"/>
                </a:cubicBezTo>
                <a:cubicBezTo>
                  <a:pt x="1455904" y="365203"/>
                  <a:pt x="1422271" y="390524"/>
                  <a:pt x="1452013" y="364499"/>
                </a:cubicBezTo>
                <a:cubicBezTo>
                  <a:pt x="1474234" y="345055"/>
                  <a:pt x="1487424" y="336752"/>
                  <a:pt x="1516342" y="323144"/>
                </a:cubicBezTo>
                <a:cubicBezTo>
                  <a:pt x="1528183" y="317572"/>
                  <a:pt x="1541022" y="314392"/>
                  <a:pt x="1553102" y="309359"/>
                </a:cubicBezTo>
                <a:cubicBezTo>
                  <a:pt x="1559425" y="306725"/>
                  <a:pt x="1564896" y="302052"/>
                  <a:pt x="1571482" y="300170"/>
                </a:cubicBezTo>
                <a:cubicBezTo>
                  <a:pt x="1586501" y="295879"/>
                  <a:pt x="1602169" y="294298"/>
                  <a:pt x="1617432" y="290980"/>
                </a:cubicBezTo>
                <a:cubicBezTo>
                  <a:pt x="1637400" y="286639"/>
                  <a:pt x="1657128" y="281203"/>
                  <a:pt x="1677166" y="277195"/>
                </a:cubicBezTo>
                <a:cubicBezTo>
                  <a:pt x="1779452" y="256738"/>
                  <a:pt x="1700362" y="275991"/>
                  <a:pt x="1750686" y="263410"/>
                </a:cubicBezTo>
                <a:cubicBezTo>
                  <a:pt x="1756813" y="257283"/>
                  <a:pt x="1762300" y="250443"/>
                  <a:pt x="1769066" y="245030"/>
                </a:cubicBezTo>
                <a:cubicBezTo>
                  <a:pt x="1777691" y="238130"/>
                  <a:pt x="1787588" y="232984"/>
                  <a:pt x="1796636" y="226650"/>
                </a:cubicBezTo>
                <a:cubicBezTo>
                  <a:pt x="1802910" y="222258"/>
                  <a:pt x="1808889" y="217460"/>
                  <a:pt x="1815016" y="212865"/>
                </a:cubicBezTo>
                <a:cubicBezTo>
                  <a:pt x="1816548" y="206738"/>
                  <a:pt x="1818894" y="200759"/>
                  <a:pt x="1819611" y="194485"/>
                </a:cubicBezTo>
                <a:cubicBezTo>
                  <a:pt x="1825027" y="147090"/>
                  <a:pt x="1795233" y="80663"/>
                  <a:pt x="1833395" y="52041"/>
                </a:cubicBezTo>
                <a:cubicBezTo>
                  <a:pt x="1839522" y="47446"/>
                  <a:pt x="1846360" y="43671"/>
                  <a:pt x="1851775" y="38256"/>
                </a:cubicBezTo>
                <a:cubicBezTo>
                  <a:pt x="1885138" y="4893"/>
                  <a:pt x="1847751" y="29323"/>
                  <a:pt x="1879345" y="15281"/>
                </a:cubicBezTo>
                <a:cubicBezTo>
                  <a:pt x="1888734" y="11108"/>
                  <a:pt x="1896727" y="2825"/>
                  <a:pt x="1906915" y="1496"/>
                </a:cubicBezTo>
                <a:cubicBezTo>
                  <a:pt x="1932735" y="-1872"/>
                  <a:pt x="1958992" y="1496"/>
                  <a:pt x="1985030" y="149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6D1AF34-F3A8-4DB9-B8CA-F99C4BF2A552}"/>
              </a:ext>
            </a:extLst>
          </p:cNvPr>
          <p:cNvSpPr/>
          <p:nvPr/>
        </p:nvSpPr>
        <p:spPr>
          <a:xfrm>
            <a:off x="4513580" y="3992285"/>
            <a:ext cx="1741495" cy="1989624"/>
          </a:xfrm>
          <a:custGeom>
            <a:avLst/>
            <a:gdLst>
              <a:gd name="connsiteX0" fmla="*/ 0 w 1741495"/>
              <a:gd name="connsiteY0" fmla="*/ 0 h 1989624"/>
              <a:gd name="connsiteX1" fmla="*/ 50544 w 1741495"/>
              <a:gd name="connsiteY1" fmla="*/ 22975 h 1989624"/>
              <a:gd name="connsiteX2" fmla="*/ 96494 w 1741495"/>
              <a:gd name="connsiteY2" fmla="*/ 78115 h 1989624"/>
              <a:gd name="connsiteX3" fmla="*/ 128659 w 1741495"/>
              <a:gd name="connsiteY3" fmla="*/ 114874 h 1989624"/>
              <a:gd name="connsiteX4" fmla="*/ 151634 w 1741495"/>
              <a:gd name="connsiteY4" fmla="*/ 151634 h 1989624"/>
              <a:gd name="connsiteX5" fmla="*/ 174609 w 1741495"/>
              <a:gd name="connsiteY5" fmla="*/ 179204 h 1989624"/>
              <a:gd name="connsiteX6" fmla="*/ 220558 w 1741495"/>
              <a:gd name="connsiteY6" fmla="*/ 257319 h 1989624"/>
              <a:gd name="connsiteX7" fmla="*/ 284888 w 1741495"/>
              <a:gd name="connsiteY7" fmla="*/ 340028 h 1989624"/>
              <a:gd name="connsiteX8" fmla="*/ 307863 w 1741495"/>
              <a:gd name="connsiteY8" fmla="*/ 367598 h 1989624"/>
              <a:gd name="connsiteX9" fmla="*/ 381382 w 1741495"/>
              <a:gd name="connsiteY9" fmla="*/ 431928 h 1989624"/>
              <a:gd name="connsiteX10" fmla="*/ 500852 w 1741495"/>
              <a:gd name="connsiteY10" fmla="*/ 510042 h 1989624"/>
              <a:gd name="connsiteX11" fmla="*/ 569776 w 1741495"/>
              <a:gd name="connsiteY11" fmla="*/ 574372 h 1989624"/>
              <a:gd name="connsiteX12" fmla="*/ 638701 w 1741495"/>
              <a:gd name="connsiteY12" fmla="*/ 629512 h 1989624"/>
              <a:gd name="connsiteX13" fmla="*/ 693841 w 1741495"/>
              <a:gd name="connsiteY13" fmla="*/ 693841 h 1989624"/>
              <a:gd name="connsiteX14" fmla="*/ 781145 w 1741495"/>
              <a:gd name="connsiteY14" fmla="*/ 781146 h 1989624"/>
              <a:gd name="connsiteX15" fmla="*/ 808715 w 1741495"/>
              <a:gd name="connsiteY15" fmla="*/ 840881 h 1989624"/>
              <a:gd name="connsiteX16" fmla="*/ 859260 w 1741495"/>
              <a:gd name="connsiteY16" fmla="*/ 964945 h 1989624"/>
              <a:gd name="connsiteX17" fmla="*/ 886830 w 1741495"/>
              <a:gd name="connsiteY17" fmla="*/ 992515 h 1989624"/>
              <a:gd name="connsiteX18" fmla="*/ 918995 w 1741495"/>
              <a:gd name="connsiteY18" fmla="*/ 1001705 h 1989624"/>
              <a:gd name="connsiteX19" fmla="*/ 964944 w 1741495"/>
              <a:gd name="connsiteY19" fmla="*/ 1033869 h 1989624"/>
              <a:gd name="connsiteX20" fmla="*/ 987919 w 1741495"/>
              <a:gd name="connsiteY20" fmla="*/ 1061439 h 1989624"/>
              <a:gd name="connsiteX21" fmla="*/ 1006299 w 1741495"/>
              <a:gd name="connsiteY21" fmla="*/ 1107389 h 1989624"/>
              <a:gd name="connsiteX22" fmla="*/ 1116578 w 1741495"/>
              <a:gd name="connsiteY22" fmla="*/ 1263618 h 1989624"/>
              <a:gd name="connsiteX23" fmla="*/ 1153338 w 1741495"/>
              <a:gd name="connsiteY23" fmla="*/ 1295783 h 1989624"/>
              <a:gd name="connsiteX24" fmla="*/ 1194693 w 1741495"/>
              <a:gd name="connsiteY24" fmla="*/ 1346328 h 1989624"/>
              <a:gd name="connsiteX25" fmla="*/ 1217668 w 1741495"/>
              <a:gd name="connsiteY25" fmla="*/ 1369303 h 1989624"/>
              <a:gd name="connsiteX26" fmla="*/ 1226858 w 1741495"/>
              <a:gd name="connsiteY26" fmla="*/ 1396872 h 1989624"/>
              <a:gd name="connsiteX27" fmla="*/ 1245238 w 1741495"/>
              <a:gd name="connsiteY27" fmla="*/ 1415252 h 1989624"/>
              <a:gd name="connsiteX28" fmla="*/ 1337137 w 1741495"/>
              <a:gd name="connsiteY28" fmla="*/ 1433632 h 1989624"/>
              <a:gd name="connsiteX29" fmla="*/ 1383087 w 1741495"/>
              <a:gd name="connsiteY29" fmla="*/ 1470392 h 1989624"/>
              <a:gd name="connsiteX30" fmla="*/ 1419847 w 1741495"/>
              <a:gd name="connsiteY30" fmla="*/ 1507152 h 1989624"/>
              <a:gd name="connsiteX31" fmla="*/ 1447417 w 1741495"/>
              <a:gd name="connsiteY31" fmla="*/ 1562292 h 1989624"/>
              <a:gd name="connsiteX32" fmla="*/ 1465797 w 1741495"/>
              <a:gd name="connsiteY32" fmla="*/ 1580671 h 1989624"/>
              <a:gd name="connsiteX33" fmla="*/ 1502556 w 1741495"/>
              <a:gd name="connsiteY33" fmla="*/ 1612836 h 1989624"/>
              <a:gd name="connsiteX34" fmla="*/ 1516341 w 1741495"/>
              <a:gd name="connsiteY34" fmla="*/ 1640406 h 1989624"/>
              <a:gd name="connsiteX35" fmla="*/ 1530126 w 1741495"/>
              <a:gd name="connsiteY35" fmla="*/ 1663381 h 1989624"/>
              <a:gd name="connsiteX36" fmla="*/ 1539316 w 1741495"/>
              <a:gd name="connsiteY36" fmla="*/ 1686356 h 1989624"/>
              <a:gd name="connsiteX37" fmla="*/ 1562291 w 1741495"/>
              <a:gd name="connsiteY37" fmla="*/ 1718521 h 1989624"/>
              <a:gd name="connsiteX38" fmla="*/ 1571481 w 1741495"/>
              <a:gd name="connsiteY38" fmla="*/ 1741496 h 1989624"/>
              <a:gd name="connsiteX39" fmla="*/ 1589861 w 1741495"/>
              <a:gd name="connsiteY39" fmla="*/ 1778255 h 1989624"/>
              <a:gd name="connsiteX40" fmla="*/ 1603646 w 1741495"/>
              <a:gd name="connsiteY40" fmla="*/ 1773660 h 1989624"/>
              <a:gd name="connsiteX41" fmla="*/ 1631216 w 1741495"/>
              <a:gd name="connsiteY41" fmla="*/ 1810420 h 1989624"/>
              <a:gd name="connsiteX42" fmla="*/ 1667975 w 1741495"/>
              <a:gd name="connsiteY42" fmla="*/ 1851775 h 1989624"/>
              <a:gd name="connsiteX43" fmla="*/ 1677165 w 1741495"/>
              <a:gd name="connsiteY43" fmla="*/ 1879345 h 1989624"/>
              <a:gd name="connsiteX44" fmla="*/ 1700140 w 1741495"/>
              <a:gd name="connsiteY44" fmla="*/ 1934485 h 1989624"/>
              <a:gd name="connsiteX45" fmla="*/ 1704735 w 1741495"/>
              <a:gd name="connsiteY45" fmla="*/ 1948269 h 1989624"/>
              <a:gd name="connsiteX46" fmla="*/ 1718520 w 1741495"/>
              <a:gd name="connsiteY46" fmla="*/ 1957459 h 1989624"/>
              <a:gd name="connsiteX47" fmla="*/ 1732305 w 1741495"/>
              <a:gd name="connsiteY47" fmla="*/ 1975839 h 1989624"/>
              <a:gd name="connsiteX48" fmla="*/ 1741495 w 1741495"/>
              <a:gd name="connsiteY48" fmla="*/ 1989624 h 198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741495" h="1989624">
                <a:moveTo>
                  <a:pt x="0" y="0"/>
                </a:moveTo>
                <a:cubicBezTo>
                  <a:pt x="16848" y="7658"/>
                  <a:pt x="35006" y="12921"/>
                  <a:pt x="50544" y="22975"/>
                </a:cubicBezTo>
                <a:cubicBezTo>
                  <a:pt x="76905" y="40032"/>
                  <a:pt x="78570" y="55303"/>
                  <a:pt x="96494" y="78115"/>
                </a:cubicBezTo>
                <a:cubicBezTo>
                  <a:pt x="106553" y="90917"/>
                  <a:pt x="118890" y="101849"/>
                  <a:pt x="128659" y="114874"/>
                </a:cubicBezTo>
                <a:cubicBezTo>
                  <a:pt x="137329" y="126434"/>
                  <a:pt x="143235" y="139876"/>
                  <a:pt x="151634" y="151634"/>
                </a:cubicBezTo>
                <a:cubicBezTo>
                  <a:pt x="158587" y="161368"/>
                  <a:pt x="168074" y="169184"/>
                  <a:pt x="174609" y="179204"/>
                </a:cubicBezTo>
                <a:cubicBezTo>
                  <a:pt x="191111" y="204508"/>
                  <a:pt x="202011" y="233474"/>
                  <a:pt x="220558" y="257319"/>
                </a:cubicBezTo>
                <a:cubicBezTo>
                  <a:pt x="242001" y="284889"/>
                  <a:pt x="263209" y="312644"/>
                  <a:pt x="284888" y="340028"/>
                </a:cubicBezTo>
                <a:cubicBezTo>
                  <a:pt x="292313" y="349407"/>
                  <a:pt x="299404" y="359139"/>
                  <a:pt x="307863" y="367598"/>
                </a:cubicBezTo>
                <a:cubicBezTo>
                  <a:pt x="334433" y="394168"/>
                  <a:pt x="347726" y="409490"/>
                  <a:pt x="381382" y="431928"/>
                </a:cubicBezTo>
                <a:cubicBezTo>
                  <a:pt x="456979" y="482327"/>
                  <a:pt x="445808" y="461879"/>
                  <a:pt x="500852" y="510042"/>
                </a:cubicBezTo>
                <a:cubicBezTo>
                  <a:pt x="524503" y="530737"/>
                  <a:pt x="546027" y="553789"/>
                  <a:pt x="569776" y="574372"/>
                </a:cubicBezTo>
                <a:cubicBezTo>
                  <a:pt x="592010" y="593642"/>
                  <a:pt x="617507" y="609104"/>
                  <a:pt x="638701" y="629512"/>
                </a:cubicBezTo>
                <a:cubicBezTo>
                  <a:pt x="659045" y="649102"/>
                  <a:pt x="673871" y="673871"/>
                  <a:pt x="693841" y="693841"/>
                </a:cubicBezTo>
                <a:cubicBezTo>
                  <a:pt x="722942" y="722943"/>
                  <a:pt x="762740" y="744335"/>
                  <a:pt x="781145" y="781146"/>
                </a:cubicBezTo>
                <a:cubicBezTo>
                  <a:pt x="790330" y="799515"/>
                  <a:pt x="802028" y="821562"/>
                  <a:pt x="808715" y="840881"/>
                </a:cubicBezTo>
                <a:cubicBezTo>
                  <a:pt x="829379" y="900576"/>
                  <a:pt x="825441" y="921902"/>
                  <a:pt x="859260" y="964945"/>
                </a:cubicBezTo>
                <a:cubicBezTo>
                  <a:pt x="867290" y="975164"/>
                  <a:pt x="875761" y="985704"/>
                  <a:pt x="886830" y="992515"/>
                </a:cubicBezTo>
                <a:cubicBezTo>
                  <a:pt x="896327" y="998359"/>
                  <a:pt x="908273" y="998642"/>
                  <a:pt x="918995" y="1001705"/>
                </a:cubicBezTo>
                <a:cubicBezTo>
                  <a:pt x="923489" y="1004701"/>
                  <a:pt x="958145" y="1027071"/>
                  <a:pt x="964944" y="1033869"/>
                </a:cubicBezTo>
                <a:cubicBezTo>
                  <a:pt x="973403" y="1042328"/>
                  <a:pt x="980261" y="1052249"/>
                  <a:pt x="987919" y="1061439"/>
                </a:cubicBezTo>
                <a:cubicBezTo>
                  <a:pt x="994046" y="1076756"/>
                  <a:pt x="998114" y="1093066"/>
                  <a:pt x="1006299" y="1107389"/>
                </a:cubicBezTo>
                <a:cubicBezTo>
                  <a:pt x="1041380" y="1168781"/>
                  <a:pt x="1069244" y="1216283"/>
                  <a:pt x="1116578" y="1263618"/>
                </a:cubicBezTo>
                <a:cubicBezTo>
                  <a:pt x="1128091" y="1275131"/>
                  <a:pt x="1141825" y="1284270"/>
                  <a:pt x="1153338" y="1295783"/>
                </a:cubicBezTo>
                <a:cubicBezTo>
                  <a:pt x="1210889" y="1353334"/>
                  <a:pt x="1158879" y="1306037"/>
                  <a:pt x="1194693" y="1346328"/>
                </a:cubicBezTo>
                <a:cubicBezTo>
                  <a:pt x="1201888" y="1354423"/>
                  <a:pt x="1210010" y="1361645"/>
                  <a:pt x="1217668" y="1369303"/>
                </a:cubicBezTo>
                <a:cubicBezTo>
                  <a:pt x="1220731" y="1378493"/>
                  <a:pt x="1221874" y="1388566"/>
                  <a:pt x="1226858" y="1396872"/>
                </a:cubicBezTo>
                <a:cubicBezTo>
                  <a:pt x="1231316" y="1404302"/>
                  <a:pt x="1238399" y="1409933"/>
                  <a:pt x="1245238" y="1415252"/>
                </a:cubicBezTo>
                <a:cubicBezTo>
                  <a:pt x="1277277" y="1440172"/>
                  <a:pt x="1286836" y="1430279"/>
                  <a:pt x="1337137" y="1433632"/>
                </a:cubicBezTo>
                <a:cubicBezTo>
                  <a:pt x="1353665" y="1446028"/>
                  <a:pt x="1367475" y="1455896"/>
                  <a:pt x="1383087" y="1470392"/>
                </a:cubicBezTo>
                <a:cubicBezTo>
                  <a:pt x="1395785" y="1482183"/>
                  <a:pt x="1419847" y="1507152"/>
                  <a:pt x="1419847" y="1507152"/>
                </a:cubicBezTo>
                <a:cubicBezTo>
                  <a:pt x="1429553" y="1536271"/>
                  <a:pt x="1427057" y="1536843"/>
                  <a:pt x="1447417" y="1562292"/>
                </a:cubicBezTo>
                <a:cubicBezTo>
                  <a:pt x="1452830" y="1569058"/>
                  <a:pt x="1459277" y="1574966"/>
                  <a:pt x="1465797" y="1580671"/>
                </a:cubicBezTo>
                <a:cubicBezTo>
                  <a:pt x="1480538" y="1593570"/>
                  <a:pt x="1490719" y="1595926"/>
                  <a:pt x="1502556" y="1612836"/>
                </a:cubicBezTo>
                <a:cubicBezTo>
                  <a:pt x="1508448" y="1621253"/>
                  <a:pt x="1511421" y="1631386"/>
                  <a:pt x="1516341" y="1640406"/>
                </a:cubicBezTo>
                <a:cubicBezTo>
                  <a:pt x="1520618" y="1648247"/>
                  <a:pt x="1526132" y="1655393"/>
                  <a:pt x="1530126" y="1663381"/>
                </a:cubicBezTo>
                <a:cubicBezTo>
                  <a:pt x="1533815" y="1670758"/>
                  <a:pt x="1535627" y="1678979"/>
                  <a:pt x="1539316" y="1686356"/>
                </a:cubicBezTo>
                <a:cubicBezTo>
                  <a:pt x="1547929" y="1703581"/>
                  <a:pt x="1551884" y="1699789"/>
                  <a:pt x="1562291" y="1718521"/>
                </a:cubicBezTo>
                <a:cubicBezTo>
                  <a:pt x="1566297" y="1725731"/>
                  <a:pt x="1568024" y="1734007"/>
                  <a:pt x="1571481" y="1741496"/>
                </a:cubicBezTo>
                <a:cubicBezTo>
                  <a:pt x="1577222" y="1753934"/>
                  <a:pt x="1589861" y="1778255"/>
                  <a:pt x="1589861" y="1778255"/>
                </a:cubicBezTo>
                <a:cubicBezTo>
                  <a:pt x="1594456" y="1776723"/>
                  <a:pt x="1599823" y="1770686"/>
                  <a:pt x="1603646" y="1773660"/>
                </a:cubicBezTo>
                <a:cubicBezTo>
                  <a:pt x="1615736" y="1783064"/>
                  <a:pt x="1620385" y="1799589"/>
                  <a:pt x="1631216" y="1810420"/>
                </a:cubicBezTo>
                <a:cubicBezTo>
                  <a:pt x="1653460" y="1832664"/>
                  <a:pt x="1640841" y="1819213"/>
                  <a:pt x="1667975" y="1851775"/>
                </a:cubicBezTo>
                <a:cubicBezTo>
                  <a:pt x="1671038" y="1860965"/>
                  <a:pt x="1673439" y="1870403"/>
                  <a:pt x="1677165" y="1879345"/>
                </a:cubicBezTo>
                <a:cubicBezTo>
                  <a:pt x="1684823" y="1897725"/>
                  <a:pt x="1693843" y="1915595"/>
                  <a:pt x="1700140" y="1934485"/>
                </a:cubicBezTo>
                <a:cubicBezTo>
                  <a:pt x="1701672" y="1939080"/>
                  <a:pt x="1701709" y="1944487"/>
                  <a:pt x="1704735" y="1948269"/>
                </a:cubicBezTo>
                <a:cubicBezTo>
                  <a:pt x="1708185" y="1952581"/>
                  <a:pt x="1714615" y="1953554"/>
                  <a:pt x="1718520" y="1957459"/>
                </a:cubicBezTo>
                <a:cubicBezTo>
                  <a:pt x="1723935" y="1962874"/>
                  <a:pt x="1727854" y="1969607"/>
                  <a:pt x="1732305" y="1975839"/>
                </a:cubicBezTo>
                <a:cubicBezTo>
                  <a:pt x="1735515" y="1980333"/>
                  <a:pt x="1741495" y="1989624"/>
                  <a:pt x="1741495" y="198962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45116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F0E32-535C-481D-A914-1251A4E7614C}"/>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Insight problems</a:t>
            </a:r>
          </a:p>
        </p:txBody>
      </p:sp>
      <p:sp>
        <p:nvSpPr>
          <p:cNvPr id="3" name="Content Placeholder 2">
            <a:extLst>
              <a:ext uri="{FF2B5EF4-FFF2-40B4-BE49-F238E27FC236}">
                <a16:creationId xmlns:a16="http://schemas.microsoft.com/office/drawing/2014/main" id="{6C527BF2-09B7-42EE-B5A3-77A0EB8C4107}"/>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Very difficult to solve, but very easy to verify the correct solution (or to explain the solution to someone else).</a:t>
            </a:r>
          </a:p>
          <a:p>
            <a:r>
              <a:rPr lang="en-US" dirty="0">
                <a:latin typeface="Times New Roman" panose="02020603050405020304" pitchFamily="18" charset="0"/>
                <a:cs typeface="Times New Roman" panose="02020603050405020304" pitchFamily="18" charset="0"/>
              </a:rPr>
              <a:t>This is an informal definition of the class of NP-complete problems.</a:t>
            </a:r>
          </a:p>
          <a:p>
            <a:pPr lvl="1"/>
            <a:r>
              <a:rPr lang="en-US" b="1" dirty="0">
                <a:latin typeface="Times New Roman" panose="02020603050405020304" pitchFamily="18" charset="0"/>
                <a:cs typeface="Times New Roman" panose="02020603050405020304" pitchFamily="18" charset="0"/>
              </a:rPr>
              <a:t>So far, no one connected NP-completeness with human problem solving </a:t>
            </a:r>
            <a:r>
              <a:rPr lang="en-US" dirty="0">
                <a:latin typeface="Times New Roman" panose="02020603050405020304" pitchFamily="18" charset="0"/>
                <a:cs typeface="Times New Roman" panose="02020603050405020304" pitchFamily="18" charset="0"/>
              </a:rPr>
              <a:t>(check my 2022 book).</a:t>
            </a:r>
          </a:p>
        </p:txBody>
      </p:sp>
      <p:sp>
        <p:nvSpPr>
          <p:cNvPr id="4" name="Slide Number Placeholder 3">
            <a:extLst>
              <a:ext uri="{FF2B5EF4-FFF2-40B4-BE49-F238E27FC236}">
                <a16:creationId xmlns:a16="http://schemas.microsoft.com/office/drawing/2014/main" id="{9B656FB4-9718-43A5-801A-F8C064B8C37F}"/>
              </a:ext>
            </a:extLst>
          </p:cNvPr>
          <p:cNvSpPr>
            <a:spLocks noGrp="1"/>
          </p:cNvSpPr>
          <p:nvPr>
            <p:ph type="sldNum" sz="quarter" idx="12"/>
          </p:nvPr>
        </p:nvSpPr>
        <p:spPr/>
        <p:txBody>
          <a:bodyPr/>
          <a:lstStyle/>
          <a:p>
            <a:fld id="{4AEE0760-202D-4AFD-A3A9-F99F220A1FB1}" type="slidenum">
              <a:rPr lang="en-US" smtClean="0"/>
              <a:t>26</a:t>
            </a:fld>
            <a:endParaRPr lang="en-US"/>
          </a:p>
        </p:txBody>
      </p:sp>
    </p:spTree>
    <p:extLst>
      <p:ext uri="{BB962C8B-B14F-4D97-AF65-F5344CB8AC3E}">
        <p14:creationId xmlns:p14="http://schemas.microsoft.com/office/powerpoint/2010/main" val="2695403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365125"/>
            <a:ext cx="10934700" cy="892175"/>
          </a:xfrm>
        </p:spPr>
        <p:txBody>
          <a:bodyPr>
            <a:normAutofit/>
          </a:bodyPr>
          <a:lstStyle/>
          <a:p>
            <a:r>
              <a:rPr lang="en-US" sz="3600" dirty="0">
                <a:latin typeface="Times New Roman" panose="02020603050405020304" pitchFamily="18" charset="0"/>
                <a:cs typeface="Times New Roman" panose="02020603050405020304" pitchFamily="18" charset="0"/>
              </a:rPr>
              <a:t>The visual system changes the representation all the time.</a:t>
            </a:r>
          </a:p>
        </p:txBody>
      </p:sp>
      <p:sp>
        <p:nvSpPr>
          <p:cNvPr id="3" name="Content Placeholder 2"/>
          <p:cNvSpPr>
            <a:spLocks noGrp="1"/>
          </p:cNvSpPr>
          <p:nvPr>
            <p:ph idx="1"/>
          </p:nvPr>
        </p:nvSpPr>
        <p:spPr>
          <a:xfrm>
            <a:off x="3618570" y="1591448"/>
            <a:ext cx="8255103" cy="5130027"/>
          </a:xfrm>
        </p:spPr>
        <p:txBody>
          <a:bodyPr>
            <a:normAutofit/>
          </a:bodyPr>
          <a:lstStyle/>
          <a:p>
            <a:r>
              <a:rPr lang="en-US" dirty="0">
                <a:latin typeface="Times New Roman" panose="02020603050405020304" pitchFamily="18" charset="0"/>
                <a:cs typeface="Times New Roman" panose="02020603050405020304" pitchFamily="18" charset="0"/>
              </a:rPr>
              <a:t>When you look at a 2D image of a 3D object, you see a 3D object.</a:t>
            </a:r>
          </a:p>
          <a:p>
            <a:pPr lvl="1"/>
            <a:r>
              <a:rPr lang="en-US" dirty="0">
                <a:latin typeface="Times New Roman" panose="02020603050405020304" pitchFamily="18" charset="0"/>
                <a:cs typeface="Times New Roman" panose="02020603050405020304" pitchFamily="18" charset="0"/>
                <a:hlinkClick r:id="rId2"/>
              </a:rPr>
              <a:t>3D vision is an ill-posed problem.</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In my model of 3D vision, the 3D representation is produced by using 3D </a:t>
            </a:r>
            <a:r>
              <a:rPr lang="en-US" i="1" dirty="0">
                <a:latin typeface="Times New Roman" panose="02020603050405020304" pitchFamily="18" charset="0"/>
                <a:cs typeface="Times New Roman" panose="02020603050405020304" pitchFamily="18" charset="0"/>
              </a:rPr>
              <a:t>symmetry</a:t>
            </a:r>
            <a:r>
              <a:rPr lang="en-US" dirty="0">
                <a:latin typeface="Times New Roman" panose="02020603050405020304" pitchFamily="18" charset="0"/>
                <a:cs typeface="Times New Roman" panose="02020603050405020304" pitchFamily="18" charset="0"/>
              </a:rPr>
              <a:t> as the main constraint (aka prior) in 3D shape recovery.</a:t>
            </a:r>
          </a:p>
          <a:p>
            <a:r>
              <a:rPr lang="en-US" dirty="0">
                <a:latin typeface="Times New Roman" panose="02020603050405020304" pitchFamily="18" charset="0"/>
                <a:cs typeface="Times New Roman" panose="02020603050405020304" pitchFamily="18" charset="0"/>
              </a:rPr>
              <a:t>The 2D representation on the retinal image is inadequate: it is 2D and not symmetrical. A human agent must have access to the 3D permanent characteristics of physical objects (shape, size, reflectance…) in order to plan and execute actions in the 3D physical environment.</a:t>
            </a:r>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l="28884" t="17648" r="21893" b="13624"/>
          <a:stretch/>
        </p:blipFill>
        <p:spPr bwMode="auto">
          <a:xfrm>
            <a:off x="499079" y="1918426"/>
            <a:ext cx="2532611" cy="3344805"/>
          </a:xfrm>
          <a:prstGeom prst="rect">
            <a:avLst/>
          </a:prstGeom>
          <a:ln>
            <a:noFill/>
          </a:ln>
          <a:extLst>
            <a:ext uri="{53640926-AAD7-44D8-BBD7-CCE9431645EC}">
              <a14:shadowObscured xmlns:a14="http://schemas.microsoft.com/office/drawing/2010/main"/>
            </a:ext>
          </a:extLst>
        </p:spPr>
      </p:pic>
      <p:sp>
        <p:nvSpPr>
          <p:cNvPr id="5" name="Slide Number Placeholder 4">
            <a:extLst>
              <a:ext uri="{FF2B5EF4-FFF2-40B4-BE49-F238E27FC236}">
                <a16:creationId xmlns:a16="http://schemas.microsoft.com/office/drawing/2014/main" id="{07195A08-F743-4EEA-BBDD-A74A68D5BED6}"/>
              </a:ext>
            </a:extLst>
          </p:cNvPr>
          <p:cNvSpPr>
            <a:spLocks noGrp="1"/>
          </p:cNvSpPr>
          <p:nvPr>
            <p:ph type="sldNum" sz="quarter" idx="12"/>
          </p:nvPr>
        </p:nvSpPr>
        <p:spPr/>
        <p:txBody>
          <a:bodyPr/>
          <a:lstStyle/>
          <a:p>
            <a:fld id="{4AEE0760-202D-4AFD-A3A9-F99F220A1FB1}" type="slidenum">
              <a:rPr lang="en-US" smtClean="0"/>
              <a:t>27</a:t>
            </a:fld>
            <a:endParaRPr lang="en-US"/>
          </a:p>
        </p:txBody>
      </p:sp>
    </p:spTree>
    <p:extLst>
      <p:ext uri="{BB962C8B-B14F-4D97-AF65-F5344CB8AC3E}">
        <p14:creationId xmlns:p14="http://schemas.microsoft.com/office/powerpoint/2010/main" val="81213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60E62-D9FE-4D07-A787-58F1EA3CACE7}"/>
              </a:ext>
            </a:extLst>
          </p:cNvPr>
          <p:cNvSpPr>
            <a:spLocks noGrp="1"/>
          </p:cNvSpPr>
          <p:nvPr>
            <p:ph type="title"/>
          </p:nvPr>
        </p:nvSpPr>
        <p:spPr/>
        <p:txBody>
          <a:bodyPr>
            <a:normAutofit/>
          </a:bodyPr>
          <a:lstStyle/>
          <a:p>
            <a:r>
              <a:rPr lang="en-US" sz="3600" dirty="0">
                <a:latin typeface="Times New Roman" panose="02020603050405020304" pitchFamily="18" charset="0"/>
                <a:cs typeface="Times New Roman" panose="02020603050405020304" pitchFamily="18" charset="0"/>
              </a:rPr>
              <a:t>The visual system solves this insight problem for you</a:t>
            </a:r>
          </a:p>
        </p:txBody>
      </p:sp>
      <p:sp>
        <p:nvSpPr>
          <p:cNvPr id="3" name="Content Placeholder 2">
            <a:extLst>
              <a:ext uri="{FF2B5EF4-FFF2-40B4-BE49-F238E27FC236}">
                <a16:creationId xmlns:a16="http://schemas.microsoft.com/office/drawing/2014/main" id="{93D74129-429B-4D46-9501-EA362F4ABBC8}"/>
              </a:ext>
            </a:extLst>
          </p:cNvPr>
          <p:cNvSpPr>
            <a:spLocks noGrp="1"/>
          </p:cNvSpPr>
          <p:nvPr>
            <p:ph idx="1"/>
          </p:nvPr>
        </p:nvSpPr>
        <p:spPr>
          <a:xfrm>
            <a:off x="329609" y="2025502"/>
            <a:ext cx="11531010" cy="4630479"/>
          </a:xfrm>
        </p:spPr>
        <p:txBody>
          <a:bodyPr/>
          <a:lstStyle/>
          <a:p>
            <a:r>
              <a:rPr lang="en-US" dirty="0">
                <a:latin typeface="Times New Roman" panose="02020603050405020304" pitchFamily="18" charset="0"/>
                <a:cs typeface="Times New Roman" panose="02020603050405020304" pitchFamily="18" charset="0"/>
              </a:rPr>
              <a:t>Human 3D vision is all about changing representation from 2D to 3D.</a:t>
            </a:r>
          </a:p>
          <a:p>
            <a:r>
              <a:rPr lang="en-US" dirty="0">
                <a:latin typeface="Times New Roman" panose="02020603050405020304" pitchFamily="18" charset="0"/>
                <a:cs typeface="Times New Roman" panose="02020603050405020304" pitchFamily="18" charset="0"/>
              </a:rPr>
              <a:t>2D representation is not adequate because the physical world is 3D, not 2D. </a:t>
            </a:r>
          </a:p>
          <a:p>
            <a:pPr lvl="1"/>
            <a:r>
              <a:rPr lang="en-US" dirty="0">
                <a:latin typeface="Times New Roman" panose="02020603050405020304" pitchFamily="18" charset="0"/>
                <a:cs typeface="Times New Roman" panose="02020603050405020304" pitchFamily="18" charset="0"/>
              </a:rPr>
              <a:t>2D data is an image, not a physical environment.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So, human 3D vision is like solving insight problems. The problems are computationally difficult, but our visual system solves them effortlessly and perfectly (or nearly so).</a:t>
            </a:r>
          </a:p>
          <a:p>
            <a:pPr lvl="1"/>
            <a:r>
              <a:rPr lang="en-US" dirty="0">
                <a:latin typeface="Times New Roman" panose="02020603050405020304" pitchFamily="18" charset="0"/>
                <a:cs typeface="Times New Roman" panose="02020603050405020304" pitchFamily="18" charset="0"/>
              </a:rPr>
              <a:t>The visual system discovered how to solve this insight problem during the evolution.</a:t>
            </a:r>
          </a:p>
        </p:txBody>
      </p:sp>
      <p:sp>
        <p:nvSpPr>
          <p:cNvPr id="4" name="Slide Number Placeholder 3">
            <a:extLst>
              <a:ext uri="{FF2B5EF4-FFF2-40B4-BE49-F238E27FC236}">
                <a16:creationId xmlns:a16="http://schemas.microsoft.com/office/drawing/2014/main" id="{07E9869D-6A55-42CF-93E3-3B3A25271179}"/>
              </a:ext>
            </a:extLst>
          </p:cNvPr>
          <p:cNvSpPr>
            <a:spLocks noGrp="1"/>
          </p:cNvSpPr>
          <p:nvPr>
            <p:ph type="sldNum" sz="quarter" idx="12"/>
          </p:nvPr>
        </p:nvSpPr>
        <p:spPr/>
        <p:txBody>
          <a:bodyPr/>
          <a:lstStyle/>
          <a:p>
            <a:fld id="{4AEE0760-202D-4AFD-A3A9-F99F220A1FB1}" type="slidenum">
              <a:rPr lang="en-US" smtClean="0"/>
              <a:t>28</a:t>
            </a:fld>
            <a:endParaRPr lang="en-US"/>
          </a:p>
        </p:txBody>
      </p:sp>
    </p:spTree>
    <p:extLst>
      <p:ext uri="{BB962C8B-B14F-4D97-AF65-F5344CB8AC3E}">
        <p14:creationId xmlns:p14="http://schemas.microsoft.com/office/powerpoint/2010/main" val="43980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4110"/>
            <a:ext cx="10515600" cy="804252"/>
          </a:xfrm>
        </p:spPr>
        <p:txBody>
          <a:bodyPr>
            <a:normAutofit/>
          </a:bodyPr>
          <a:lstStyle/>
          <a:p>
            <a:r>
              <a:rPr lang="en-US" i="1" dirty="0">
                <a:latin typeface="Times New Roman" panose="02020603050405020304" pitchFamily="18" charset="0"/>
                <a:cs typeface="Times New Roman" panose="02020603050405020304" pitchFamily="18" charset="0"/>
              </a:rPr>
              <a:t>Symmetry</a:t>
            </a:r>
            <a:r>
              <a:rPr lang="en-US" dirty="0">
                <a:latin typeface="Times New Roman" panose="02020603050405020304" pitchFamily="18" charset="0"/>
                <a:cs typeface="Times New Roman" panose="02020603050405020304" pitchFamily="18" charset="0"/>
              </a:rPr>
              <a:t> in the theories of Physics</a:t>
            </a:r>
          </a:p>
        </p:txBody>
      </p:sp>
      <p:sp>
        <p:nvSpPr>
          <p:cNvPr id="3" name="Content Placeholder 2"/>
          <p:cNvSpPr>
            <a:spLocks noGrp="1"/>
          </p:cNvSpPr>
          <p:nvPr>
            <p:ph idx="1"/>
          </p:nvPr>
        </p:nvSpPr>
        <p:spPr>
          <a:xfrm>
            <a:off x="290145" y="1204546"/>
            <a:ext cx="11579469" cy="5512777"/>
          </a:xfrm>
        </p:spPr>
        <p:txBody>
          <a:bodyPr>
            <a:normAutofit fontScale="92500" lnSpcReduction="10000"/>
          </a:bodyPr>
          <a:lstStyle/>
          <a:p>
            <a:pPr marL="0" indent="0">
              <a:buNone/>
            </a:pPr>
            <a:r>
              <a:rPr lang="en-US" dirty="0">
                <a:latin typeface="Times New Roman" panose="02020603050405020304" pitchFamily="18" charset="0"/>
                <a:cs typeface="Times New Roman" panose="02020603050405020304" pitchFamily="18" charset="0"/>
              </a:rPr>
              <a:t>Physicists today realize that symmetry is of fundamental importance in Physics, but this realization (insight) did not happen until about 100 years ago. This change of attitude towards symmetry can be attributed to Albert Einstein (1905) and Emmy Noether (1918).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Example of symmetry of the Natural Law: Imagine performing an experiment (dropping an object) in a corner of your room and then repeating this experiment in another corner of your room. The results of these two experiments will be identical, except for some measurement error. </a:t>
            </a:r>
            <a:r>
              <a:rPr lang="en-US" i="1" dirty="0">
                <a:latin typeface="Times New Roman" panose="02020603050405020304" pitchFamily="18" charset="0"/>
                <a:cs typeface="Times New Roman" panose="02020603050405020304" pitchFamily="18" charset="0"/>
              </a:rPr>
              <a:t>Such invariance of physical laws under spatial translations is called the symmetry of the laws under spatial translation.</a:t>
            </a:r>
            <a:r>
              <a:rPr lang="en-US" dirty="0">
                <a:latin typeface="Times New Roman" panose="02020603050405020304" pitchFamily="18" charset="0"/>
                <a:cs typeface="Times New Roman" panose="02020603050405020304" pitchFamily="18" charset="0"/>
              </a:rPr>
              <a:t> You may also decide to repeat this experiment on the next day. Again, you will discover that the Natural Laws are symmetrical under time translation.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Symmetry of the Natural Laws leads to Conservation Laws.</a:t>
            </a:r>
          </a:p>
        </p:txBody>
      </p:sp>
      <p:sp>
        <p:nvSpPr>
          <p:cNvPr id="4" name="Slide Number Placeholder 3">
            <a:extLst>
              <a:ext uri="{FF2B5EF4-FFF2-40B4-BE49-F238E27FC236}">
                <a16:creationId xmlns:a16="http://schemas.microsoft.com/office/drawing/2014/main" id="{585EE502-5C16-4B39-9835-3D0FC0C10561}"/>
              </a:ext>
            </a:extLst>
          </p:cNvPr>
          <p:cNvSpPr>
            <a:spLocks noGrp="1"/>
          </p:cNvSpPr>
          <p:nvPr>
            <p:ph type="sldNum" sz="quarter" idx="12"/>
          </p:nvPr>
        </p:nvSpPr>
        <p:spPr/>
        <p:txBody>
          <a:bodyPr/>
          <a:lstStyle/>
          <a:p>
            <a:fld id="{4AEE0760-202D-4AFD-A3A9-F99F220A1FB1}" type="slidenum">
              <a:rPr lang="en-US" smtClean="0"/>
              <a:t>29</a:t>
            </a:fld>
            <a:endParaRPr lang="en-US"/>
          </a:p>
        </p:txBody>
      </p:sp>
    </p:spTree>
    <p:extLst>
      <p:ext uri="{BB962C8B-B14F-4D97-AF65-F5344CB8AC3E}">
        <p14:creationId xmlns:p14="http://schemas.microsoft.com/office/powerpoint/2010/main" val="301280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sz="4000" dirty="0">
                <a:latin typeface="Times New Roman" panose="02020603050405020304" pitchFamily="18" charset="0"/>
                <a:cs typeface="Times New Roman" panose="02020603050405020304" pitchFamily="18" charset="0"/>
              </a:rPr>
              <a:t>Traveling Salesman Problem:</a:t>
            </a:r>
          </a:p>
        </p:txBody>
      </p:sp>
      <p:sp>
        <p:nvSpPr>
          <p:cNvPr id="9219" name="Oval 3"/>
          <p:cNvSpPr>
            <a:spLocks noChangeArrowheads="1"/>
          </p:cNvSpPr>
          <p:nvPr/>
        </p:nvSpPr>
        <p:spPr bwMode="auto">
          <a:xfrm>
            <a:off x="4648200" y="20574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20" name="Oval 4"/>
          <p:cNvSpPr>
            <a:spLocks noChangeArrowheads="1"/>
          </p:cNvSpPr>
          <p:nvPr/>
        </p:nvSpPr>
        <p:spPr bwMode="auto">
          <a:xfrm>
            <a:off x="4343400" y="48768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21" name="Oval 5"/>
          <p:cNvSpPr>
            <a:spLocks noChangeArrowheads="1"/>
          </p:cNvSpPr>
          <p:nvPr/>
        </p:nvSpPr>
        <p:spPr bwMode="auto">
          <a:xfrm>
            <a:off x="6324600" y="57912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22" name="Oval 6"/>
          <p:cNvSpPr>
            <a:spLocks noChangeArrowheads="1"/>
          </p:cNvSpPr>
          <p:nvPr/>
        </p:nvSpPr>
        <p:spPr bwMode="auto">
          <a:xfrm>
            <a:off x="3505200" y="57150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23" name="Oval 7"/>
          <p:cNvSpPr>
            <a:spLocks noChangeArrowheads="1"/>
          </p:cNvSpPr>
          <p:nvPr/>
        </p:nvSpPr>
        <p:spPr bwMode="auto">
          <a:xfrm>
            <a:off x="6172200" y="41148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24" name="Oval 8"/>
          <p:cNvSpPr>
            <a:spLocks noChangeArrowheads="1"/>
          </p:cNvSpPr>
          <p:nvPr/>
        </p:nvSpPr>
        <p:spPr bwMode="auto">
          <a:xfrm>
            <a:off x="7924800" y="26670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25" name="Text Box 9"/>
          <p:cNvSpPr txBox="1">
            <a:spLocks noChangeArrowheads="1"/>
          </p:cNvSpPr>
          <p:nvPr/>
        </p:nvSpPr>
        <p:spPr bwMode="auto">
          <a:xfrm>
            <a:off x="1905000" y="2438401"/>
            <a:ext cx="2057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Find the shortest tour of N cities.</a:t>
            </a:r>
          </a:p>
        </p:txBody>
      </p:sp>
    </p:spTree>
    <p:extLst>
      <p:ext uri="{BB962C8B-B14F-4D97-AF65-F5344CB8AC3E}">
        <p14:creationId xmlns:p14="http://schemas.microsoft.com/office/powerpoint/2010/main" val="38280626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3238" y="685800"/>
            <a:ext cx="11412416" cy="5899638"/>
          </a:xfrm>
        </p:spPr>
        <p:txBody>
          <a:bodyPr/>
          <a:lstStyle/>
          <a:p>
            <a:pPr marL="0" indent="0">
              <a:buNone/>
            </a:pPr>
            <a:r>
              <a:rPr lang="en-US"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Scientific discovery is a form of an insight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If it is true that some of the deepest characteristics of Physics can be attributed to, or derived from symmetry, it is not surprising that scientific discovery (scientific insight) is often related to discovering symmetry. </a:t>
            </a:r>
          </a:p>
          <a:p>
            <a:r>
              <a:rPr lang="en-US" dirty="0">
                <a:latin typeface="Times New Roman" panose="02020603050405020304" pitchFamily="18" charset="0"/>
                <a:cs typeface="Times New Roman" panose="02020603050405020304" pitchFamily="18" charset="0"/>
              </a:rPr>
              <a:t>What I am suggesting is that discovering </a:t>
            </a:r>
            <a:r>
              <a:rPr lang="en-US" i="1" dirty="0">
                <a:latin typeface="Times New Roman" panose="02020603050405020304" pitchFamily="18" charset="0"/>
                <a:cs typeface="Times New Roman" panose="02020603050405020304" pitchFamily="18" charset="0"/>
              </a:rPr>
              <a:t>symmetry</a:t>
            </a:r>
            <a:r>
              <a:rPr lang="en-US" dirty="0">
                <a:latin typeface="Times New Roman" panose="02020603050405020304" pitchFamily="18" charset="0"/>
                <a:cs typeface="Times New Roman" panose="02020603050405020304" pitchFamily="18" charset="0"/>
              </a:rPr>
              <a:t> could be the basis of insight problem solving with ordinary brain teasers.</a:t>
            </a:r>
          </a:p>
          <a:p>
            <a:pPr lvl="1"/>
            <a:r>
              <a:rPr lang="en-US" dirty="0">
                <a:latin typeface="Times New Roman" panose="02020603050405020304" pitchFamily="18" charset="0"/>
                <a:cs typeface="Times New Roman" panose="02020603050405020304" pitchFamily="18" charset="0"/>
              </a:rPr>
              <a:t>Somehow, both AI and Cognitive communities ignored the importance of the Laws of Physics and the mathematical formalism of symmetry, which rules all Physics.</a:t>
            </a:r>
          </a:p>
        </p:txBody>
      </p:sp>
      <p:sp>
        <p:nvSpPr>
          <p:cNvPr id="2" name="Slide Number Placeholder 1">
            <a:extLst>
              <a:ext uri="{FF2B5EF4-FFF2-40B4-BE49-F238E27FC236}">
                <a16:creationId xmlns:a16="http://schemas.microsoft.com/office/drawing/2014/main" id="{FE54E130-3B3F-49DD-B945-FE5F95B4357B}"/>
              </a:ext>
            </a:extLst>
          </p:cNvPr>
          <p:cNvSpPr>
            <a:spLocks noGrp="1"/>
          </p:cNvSpPr>
          <p:nvPr>
            <p:ph type="sldNum" sz="quarter" idx="12"/>
          </p:nvPr>
        </p:nvSpPr>
        <p:spPr/>
        <p:txBody>
          <a:bodyPr/>
          <a:lstStyle/>
          <a:p>
            <a:fld id="{4AEE0760-202D-4AFD-A3A9-F99F220A1FB1}" type="slidenum">
              <a:rPr lang="en-US" smtClean="0"/>
              <a:t>30</a:t>
            </a:fld>
            <a:endParaRPr lang="en-US"/>
          </a:p>
        </p:txBody>
      </p:sp>
    </p:spTree>
    <p:extLst>
      <p:ext uri="{BB962C8B-B14F-4D97-AF65-F5344CB8AC3E}">
        <p14:creationId xmlns:p14="http://schemas.microsoft.com/office/powerpoint/2010/main" val="18698975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Covering 8x8 array with 2x1 domino pieces</a:t>
            </a:r>
          </a:p>
        </p:txBody>
      </p:sp>
      <p:sp>
        <p:nvSpPr>
          <p:cNvPr id="3" name="Rectangle 2"/>
          <p:cNvSpPr/>
          <p:nvPr/>
        </p:nvSpPr>
        <p:spPr>
          <a:xfrm>
            <a:off x="2866292" y="2488223"/>
            <a:ext cx="3903785" cy="37191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a:stCxn id="3" idx="1"/>
            <a:endCxn id="3" idx="3"/>
          </p:cNvCxnSpPr>
          <p:nvPr/>
        </p:nvCxnSpPr>
        <p:spPr>
          <a:xfrm>
            <a:off x="2866292" y="4347796"/>
            <a:ext cx="3903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866292" y="3402419"/>
            <a:ext cx="3903785" cy="21265"/>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866292" y="2934586"/>
            <a:ext cx="3903785" cy="10633"/>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a:stretch>
            <a:fillRect/>
          </a:stretch>
        </p:blipFill>
        <p:spPr>
          <a:xfrm>
            <a:off x="2866292" y="3847570"/>
            <a:ext cx="3913971" cy="18290"/>
          </a:xfrm>
          <a:prstGeom prst="rect">
            <a:avLst/>
          </a:prstGeom>
        </p:spPr>
      </p:pic>
      <p:cxnSp>
        <p:nvCxnSpPr>
          <p:cNvPr id="11" name="Straight Connector 10"/>
          <p:cNvCxnSpPr/>
          <p:nvPr/>
        </p:nvCxnSpPr>
        <p:spPr>
          <a:xfrm>
            <a:off x="2856106" y="5261633"/>
            <a:ext cx="3903785" cy="106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876478" y="4779696"/>
            <a:ext cx="3903785" cy="106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856105" y="5757222"/>
            <a:ext cx="3903785" cy="106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3" idx="0"/>
            <a:endCxn id="3" idx="2"/>
          </p:cNvCxnSpPr>
          <p:nvPr/>
        </p:nvCxnSpPr>
        <p:spPr>
          <a:xfrm>
            <a:off x="4818185" y="2488223"/>
            <a:ext cx="0" cy="37191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822269" y="2488223"/>
            <a:ext cx="0" cy="37191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799925" y="2488223"/>
            <a:ext cx="0" cy="37191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333171" y="2488223"/>
            <a:ext cx="0" cy="37191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311366" y="2488223"/>
            <a:ext cx="0" cy="371914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310827" y="2488223"/>
            <a:ext cx="0" cy="371914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267757" y="2488223"/>
            <a:ext cx="0" cy="3719146"/>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8224148" y="2522664"/>
            <a:ext cx="959965" cy="4463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a:stCxn id="22" idx="0"/>
            <a:endCxn id="22" idx="2"/>
          </p:cNvCxnSpPr>
          <p:nvPr/>
        </p:nvCxnSpPr>
        <p:spPr>
          <a:xfrm>
            <a:off x="8704131" y="2522664"/>
            <a:ext cx="0" cy="446363"/>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224148" y="4019107"/>
            <a:ext cx="2355247"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Trivial task</a:t>
            </a:r>
          </a:p>
        </p:txBody>
      </p:sp>
      <p:sp>
        <p:nvSpPr>
          <p:cNvPr id="4" name="Slide Number Placeholder 3">
            <a:extLst>
              <a:ext uri="{FF2B5EF4-FFF2-40B4-BE49-F238E27FC236}">
                <a16:creationId xmlns:a16="http://schemas.microsoft.com/office/drawing/2014/main" id="{77FDAA48-9856-4CD9-86F0-E5346868FC88}"/>
              </a:ext>
            </a:extLst>
          </p:cNvPr>
          <p:cNvSpPr>
            <a:spLocks noGrp="1"/>
          </p:cNvSpPr>
          <p:nvPr>
            <p:ph type="sldNum" sz="quarter" idx="12"/>
          </p:nvPr>
        </p:nvSpPr>
        <p:spPr/>
        <p:txBody>
          <a:bodyPr/>
          <a:lstStyle/>
          <a:p>
            <a:fld id="{4AEE0760-202D-4AFD-A3A9-F99F220A1FB1}" type="slidenum">
              <a:rPr lang="en-US" smtClean="0"/>
              <a:t>31</a:t>
            </a:fld>
            <a:endParaRPr lang="en-US"/>
          </a:p>
        </p:txBody>
      </p:sp>
    </p:spTree>
    <p:extLst>
      <p:ext uri="{BB962C8B-B14F-4D97-AF65-F5344CB8AC3E}">
        <p14:creationId xmlns:p14="http://schemas.microsoft.com/office/powerpoint/2010/main" val="30913713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How about now?</a:t>
            </a:r>
          </a:p>
        </p:txBody>
      </p:sp>
      <p:sp>
        <p:nvSpPr>
          <p:cNvPr id="3" name="Rectangle 2"/>
          <p:cNvSpPr/>
          <p:nvPr/>
        </p:nvSpPr>
        <p:spPr>
          <a:xfrm>
            <a:off x="2866292" y="2488223"/>
            <a:ext cx="3903785" cy="37191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a:stCxn id="3" idx="1"/>
            <a:endCxn id="3" idx="3"/>
          </p:cNvCxnSpPr>
          <p:nvPr/>
        </p:nvCxnSpPr>
        <p:spPr>
          <a:xfrm>
            <a:off x="2866292" y="4347796"/>
            <a:ext cx="3903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866292" y="3402419"/>
            <a:ext cx="3903785" cy="21265"/>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866292" y="2934586"/>
            <a:ext cx="3903785" cy="10633"/>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a:stretch>
            <a:fillRect/>
          </a:stretch>
        </p:blipFill>
        <p:spPr>
          <a:xfrm>
            <a:off x="2866292" y="3847570"/>
            <a:ext cx="3913971" cy="18290"/>
          </a:xfrm>
          <a:prstGeom prst="rect">
            <a:avLst/>
          </a:prstGeom>
        </p:spPr>
      </p:pic>
      <p:cxnSp>
        <p:nvCxnSpPr>
          <p:cNvPr id="11" name="Straight Connector 10"/>
          <p:cNvCxnSpPr/>
          <p:nvPr/>
        </p:nvCxnSpPr>
        <p:spPr>
          <a:xfrm>
            <a:off x="2856106" y="5261633"/>
            <a:ext cx="3903785" cy="106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876478" y="4779696"/>
            <a:ext cx="3903785" cy="106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856105" y="5757222"/>
            <a:ext cx="3903785" cy="106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3" idx="0"/>
            <a:endCxn id="3" idx="2"/>
          </p:cNvCxnSpPr>
          <p:nvPr/>
        </p:nvCxnSpPr>
        <p:spPr>
          <a:xfrm>
            <a:off x="4818185" y="2488223"/>
            <a:ext cx="0" cy="37191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822269" y="2488223"/>
            <a:ext cx="0" cy="37191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799925" y="2488223"/>
            <a:ext cx="0" cy="37191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333171" y="2488223"/>
            <a:ext cx="0" cy="37191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311366" y="2488223"/>
            <a:ext cx="0" cy="371914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310827" y="2488223"/>
            <a:ext cx="0" cy="371914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267757" y="2488223"/>
            <a:ext cx="0" cy="3719146"/>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8224148" y="2522664"/>
            <a:ext cx="959965" cy="4463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a:stCxn id="22" idx="0"/>
            <a:endCxn id="22" idx="2"/>
          </p:cNvCxnSpPr>
          <p:nvPr/>
        </p:nvCxnSpPr>
        <p:spPr>
          <a:xfrm>
            <a:off x="8704131" y="2522664"/>
            <a:ext cx="0" cy="446363"/>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6289023" y="5780580"/>
            <a:ext cx="552893" cy="5750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754991" y="2350353"/>
            <a:ext cx="552893" cy="5750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783033" y="3847570"/>
            <a:ext cx="3444948"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Not easy…</a:t>
            </a:r>
          </a:p>
          <a:p>
            <a:r>
              <a:rPr lang="en-US" sz="2800" dirty="0">
                <a:latin typeface="Times New Roman" panose="02020603050405020304" pitchFamily="18" charset="0"/>
                <a:cs typeface="Times New Roman" panose="02020603050405020304" pitchFamily="18" charset="0"/>
              </a:rPr>
              <a:t>Look for symmetry…</a:t>
            </a:r>
          </a:p>
        </p:txBody>
      </p:sp>
      <p:sp>
        <p:nvSpPr>
          <p:cNvPr id="8" name="Slide Number Placeholder 7">
            <a:extLst>
              <a:ext uri="{FF2B5EF4-FFF2-40B4-BE49-F238E27FC236}">
                <a16:creationId xmlns:a16="http://schemas.microsoft.com/office/drawing/2014/main" id="{C5E1EE11-A800-45B3-B017-96AAB0272670}"/>
              </a:ext>
            </a:extLst>
          </p:cNvPr>
          <p:cNvSpPr>
            <a:spLocks noGrp="1"/>
          </p:cNvSpPr>
          <p:nvPr>
            <p:ph type="sldNum" sz="quarter" idx="12"/>
          </p:nvPr>
        </p:nvSpPr>
        <p:spPr/>
        <p:txBody>
          <a:bodyPr/>
          <a:lstStyle/>
          <a:p>
            <a:fld id="{4AEE0760-202D-4AFD-A3A9-F99F220A1FB1}" type="slidenum">
              <a:rPr lang="en-US" smtClean="0"/>
              <a:t>32</a:t>
            </a:fld>
            <a:endParaRPr lang="en-US"/>
          </a:p>
        </p:txBody>
      </p:sp>
    </p:spTree>
    <p:extLst>
      <p:ext uri="{BB962C8B-B14F-4D97-AF65-F5344CB8AC3E}">
        <p14:creationId xmlns:p14="http://schemas.microsoft.com/office/powerpoint/2010/main" val="3800168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Mutilated checkerboard</a:t>
            </a:r>
          </a:p>
        </p:txBody>
      </p:sp>
      <p:sp>
        <p:nvSpPr>
          <p:cNvPr id="4" name="TextBox 3"/>
          <p:cNvSpPr txBox="1"/>
          <p:nvPr/>
        </p:nvSpPr>
        <p:spPr>
          <a:xfrm>
            <a:off x="7148146" y="2268415"/>
            <a:ext cx="436098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The parity is the key…</a:t>
            </a:r>
          </a:p>
        </p:txBody>
      </p:sp>
      <p:pic>
        <p:nvPicPr>
          <p:cNvPr id="5" name="Picture 4">
            <a:extLst>
              <a:ext uri="{FF2B5EF4-FFF2-40B4-BE49-F238E27FC236}">
                <a16:creationId xmlns:a16="http://schemas.microsoft.com/office/drawing/2014/main" id="{B0DED7C1-F5C6-4C2E-8F11-2E25CCC1706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013268" y="1752010"/>
            <a:ext cx="4833846" cy="4637904"/>
          </a:xfrm>
          <a:prstGeom prst="rect">
            <a:avLst/>
          </a:prstGeom>
        </p:spPr>
      </p:pic>
      <p:sp>
        <p:nvSpPr>
          <p:cNvPr id="3" name="Slide Number Placeholder 2">
            <a:extLst>
              <a:ext uri="{FF2B5EF4-FFF2-40B4-BE49-F238E27FC236}">
                <a16:creationId xmlns:a16="http://schemas.microsoft.com/office/drawing/2014/main" id="{604D4BD2-54E5-4884-B75A-F32C73C48740}"/>
              </a:ext>
            </a:extLst>
          </p:cNvPr>
          <p:cNvSpPr>
            <a:spLocks noGrp="1"/>
          </p:cNvSpPr>
          <p:nvPr>
            <p:ph type="sldNum" sz="quarter" idx="12"/>
          </p:nvPr>
        </p:nvSpPr>
        <p:spPr/>
        <p:txBody>
          <a:bodyPr/>
          <a:lstStyle/>
          <a:p>
            <a:fld id="{4AEE0760-202D-4AFD-A3A9-F99F220A1FB1}" type="slidenum">
              <a:rPr lang="en-US" smtClean="0"/>
              <a:t>33</a:t>
            </a:fld>
            <a:endParaRPr lang="en-US"/>
          </a:p>
        </p:txBody>
      </p:sp>
    </p:spTree>
    <p:extLst>
      <p:ext uri="{BB962C8B-B14F-4D97-AF65-F5344CB8AC3E}">
        <p14:creationId xmlns:p14="http://schemas.microsoft.com/office/powerpoint/2010/main" val="14864062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Analogy is a form of symmetry</a:t>
            </a:r>
          </a:p>
        </p:txBody>
      </p:sp>
      <p:sp>
        <p:nvSpPr>
          <p:cNvPr id="4" name="TextBox 3"/>
          <p:cNvSpPr txBox="1"/>
          <p:nvPr/>
        </p:nvSpPr>
        <p:spPr>
          <a:xfrm>
            <a:off x="466726" y="1808922"/>
            <a:ext cx="11258550" cy="2677656"/>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Polya (1945): consider two ships each moving with a constant speed, V</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 and V</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respectively, along the straight-line trajectories. Given their starting points, compute the shortest distance between them.</a:t>
            </a:r>
          </a:p>
          <a:p>
            <a:r>
              <a:rPr lang="en-US" sz="2800" dirty="0">
                <a:latin typeface="Times New Roman" panose="02020603050405020304" pitchFamily="18" charset="0"/>
                <a:cs typeface="Times New Roman" panose="02020603050405020304" pitchFamily="18" charset="0"/>
              </a:rPr>
              <a:t>The problem is difficult; can you think of a similar, but simpler problem that is easier?</a:t>
            </a:r>
          </a:p>
          <a:p>
            <a:r>
              <a:rPr lang="en-US" sz="28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Similarity is analogy: both are forms of symmetry.</a:t>
            </a:r>
          </a:p>
        </p:txBody>
      </p:sp>
    </p:spTree>
    <p:extLst>
      <p:ext uri="{BB962C8B-B14F-4D97-AF65-F5344CB8AC3E}">
        <p14:creationId xmlns:p14="http://schemas.microsoft.com/office/powerpoint/2010/main" val="22541392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a:xfrm flipV="1">
            <a:off x="1254868" y="4173166"/>
            <a:ext cx="1595336" cy="856034"/>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flipV="1">
            <a:off x="5173250" y="4377846"/>
            <a:ext cx="388307" cy="1302707"/>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288448" y="3807912"/>
            <a:ext cx="76408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V</a:t>
            </a:r>
            <a:r>
              <a:rPr lang="en-US" sz="2800" baseline="-25000" dirty="0">
                <a:latin typeface="Times New Roman" panose="02020603050405020304" pitchFamily="18" charset="0"/>
                <a:cs typeface="Times New Roman" panose="02020603050405020304" pitchFamily="18" charset="0"/>
              </a:rPr>
              <a:t>1</a:t>
            </a:r>
          </a:p>
        </p:txBody>
      </p:sp>
      <p:sp>
        <p:nvSpPr>
          <p:cNvPr id="7" name="TextBox 6"/>
          <p:cNvSpPr txBox="1"/>
          <p:nvPr/>
        </p:nvSpPr>
        <p:spPr>
          <a:xfrm>
            <a:off x="5900113" y="4767589"/>
            <a:ext cx="76408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V</a:t>
            </a:r>
            <a:r>
              <a:rPr lang="en-US" sz="2800" baseline="-25000" dirty="0">
                <a:latin typeface="Times New Roman" panose="02020603050405020304" pitchFamily="18" charset="0"/>
                <a:cs typeface="Times New Roman" panose="02020603050405020304" pitchFamily="18" charset="0"/>
              </a:rPr>
              <a:t>2</a:t>
            </a:r>
          </a:p>
        </p:txBody>
      </p:sp>
      <p:sp>
        <p:nvSpPr>
          <p:cNvPr id="8" name="Oval 7"/>
          <p:cNvSpPr/>
          <p:nvPr/>
        </p:nvSpPr>
        <p:spPr>
          <a:xfrm>
            <a:off x="5486401" y="5680553"/>
            <a:ext cx="150312" cy="1628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138136" y="4947780"/>
            <a:ext cx="150312" cy="1628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80241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a:xfrm flipV="1">
            <a:off x="1254868" y="4173166"/>
            <a:ext cx="1595336" cy="856034"/>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288448" y="3807912"/>
            <a:ext cx="76408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V</a:t>
            </a:r>
            <a:r>
              <a:rPr lang="en-US" sz="2800" baseline="-25000" dirty="0">
                <a:latin typeface="Times New Roman" panose="02020603050405020304" pitchFamily="18" charset="0"/>
                <a:cs typeface="Times New Roman" panose="02020603050405020304" pitchFamily="18" charset="0"/>
              </a:rPr>
              <a:t>1</a:t>
            </a:r>
          </a:p>
        </p:txBody>
      </p:sp>
      <p:sp>
        <p:nvSpPr>
          <p:cNvPr id="7" name="TextBox 6"/>
          <p:cNvSpPr txBox="1"/>
          <p:nvPr/>
        </p:nvSpPr>
        <p:spPr>
          <a:xfrm>
            <a:off x="5900113" y="4767589"/>
            <a:ext cx="76408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V</a:t>
            </a:r>
            <a:r>
              <a:rPr lang="en-US" sz="2800" baseline="-25000" dirty="0">
                <a:latin typeface="Times New Roman" panose="02020603050405020304" pitchFamily="18" charset="0"/>
                <a:cs typeface="Times New Roman" panose="02020603050405020304" pitchFamily="18" charset="0"/>
              </a:rPr>
              <a:t>2</a:t>
            </a:r>
          </a:p>
        </p:txBody>
      </p:sp>
      <p:sp>
        <p:nvSpPr>
          <p:cNvPr id="8" name="Oval 7"/>
          <p:cNvSpPr/>
          <p:nvPr/>
        </p:nvSpPr>
        <p:spPr>
          <a:xfrm>
            <a:off x="5486401" y="5680553"/>
            <a:ext cx="150312" cy="1628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138136" y="4947780"/>
            <a:ext cx="150312" cy="1628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138136" y="563671"/>
            <a:ext cx="9997502"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The problem would be much easier if V</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=0</a:t>
            </a:r>
          </a:p>
          <a:p>
            <a:r>
              <a:rPr lang="en-US" sz="2800" dirty="0">
                <a:latin typeface="Times New Roman" panose="02020603050405020304" pitchFamily="18" charset="0"/>
                <a:cs typeface="Times New Roman" panose="02020603050405020304" pitchFamily="18" charset="0"/>
              </a:rPr>
              <a:t>The answer is the distance of V</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from line V</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697423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118BC-A5A6-41B9-BEA4-B99474BAB6F0}"/>
              </a:ext>
            </a:extLst>
          </p:cNvPr>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We can transform the difficult problem by adopting a different coordinate system</a:t>
            </a:r>
          </a:p>
        </p:txBody>
      </p:sp>
      <p:sp>
        <p:nvSpPr>
          <p:cNvPr id="3" name="Content Placeholder 2">
            <a:extLst>
              <a:ext uri="{FF2B5EF4-FFF2-40B4-BE49-F238E27FC236}">
                <a16:creationId xmlns:a16="http://schemas.microsoft.com/office/drawing/2014/main" id="{3F190A87-4518-41BB-851B-DA873E68C04C}"/>
              </a:ext>
            </a:extLst>
          </p:cNvPr>
          <p:cNvSpPr>
            <a:spLocks noGrp="1"/>
          </p:cNvSpPr>
          <p:nvPr>
            <p:ph idx="1"/>
          </p:nvPr>
        </p:nvSpPr>
        <p:spPr>
          <a:xfrm>
            <a:off x="838200" y="2022763"/>
            <a:ext cx="10515600" cy="4154199"/>
          </a:xfrm>
        </p:spPr>
        <p:txBody>
          <a:bodyPr>
            <a:normAutofit/>
          </a:bodyPr>
          <a:lstStyle/>
          <a:p>
            <a:r>
              <a:rPr lang="en-US" dirty="0">
                <a:latin typeface="Times New Roman" panose="02020603050405020304" pitchFamily="18" charset="0"/>
                <a:cs typeface="Times New Roman" panose="02020603050405020304" pitchFamily="18" charset="0"/>
              </a:rPr>
              <a:t>Imagine that I carry the sheet of paper on which the two ships move. I can decide to walk in the room along a straight line with velocity –V</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The problem and solution will not change in the room coordinate system. </a:t>
            </a:r>
          </a:p>
          <a:p>
            <a:r>
              <a:rPr lang="en-US" dirty="0">
                <a:latin typeface="Times New Roman" panose="02020603050405020304" pitchFamily="18" charset="0"/>
                <a:cs typeface="Times New Roman" panose="02020603050405020304" pitchFamily="18" charset="0"/>
              </a:rPr>
              <a:t>I cancel the movement of one of the ships (ship 2) in the room coordinate system.</a:t>
            </a:r>
          </a:p>
        </p:txBody>
      </p:sp>
      <p:sp>
        <p:nvSpPr>
          <p:cNvPr id="4" name="Slide Number Placeholder 3">
            <a:extLst>
              <a:ext uri="{FF2B5EF4-FFF2-40B4-BE49-F238E27FC236}">
                <a16:creationId xmlns:a16="http://schemas.microsoft.com/office/drawing/2014/main" id="{CC996165-F8B2-4762-8D1B-6335413F6C2A}"/>
              </a:ext>
            </a:extLst>
          </p:cNvPr>
          <p:cNvSpPr>
            <a:spLocks noGrp="1"/>
          </p:cNvSpPr>
          <p:nvPr>
            <p:ph type="sldNum" sz="quarter" idx="12"/>
          </p:nvPr>
        </p:nvSpPr>
        <p:spPr/>
        <p:txBody>
          <a:bodyPr/>
          <a:lstStyle/>
          <a:p>
            <a:fld id="{4AEE0760-202D-4AFD-A3A9-F99F220A1FB1}" type="slidenum">
              <a:rPr lang="en-US" smtClean="0"/>
              <a:t>37</a:t>
            </a:fld>
            <a:endParaRPr lang="en-US"/>
          </a:p>
        </p:txBody>
      </p:sp>
    </p:spTree>
    <p:extLst>
      <p:ext uri="{BB962C8B-B14F-4D97-AF65-F5344CB8AC3E}">
        <p14:creationId xmlns:p14="http://schemas.microsoft.com/office/powerpoint/2010/main" val="187451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a:xfrm flipV="1">
            <a:off x="1254868" y="4173166"/>
            <a:ext cx="1595336" cy="856034"/>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288448" y="3807912"/>
            <a:ext cx="76408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V</a:t>
            </a:r>
            <a:r>
              <a:rPr lang="en-US" sz="2800" baseline="-25000" dirty="0">
                <a:latin typeface="Times New Roman" panose="02020603050405020304" pitchFamily="18" charset="0"/>
                <a:cs typeface="Times New Roman" panose="02020603050405020304" pitchFamily="18" charset="0"/>
              </a:rPr>
              <a:t>1</a:t>
            </a:r>
          </a:p>
        </p:txBody>
      </p:sp>
      <p:sp>
        <p:nvSpPr>
          <p:cNvPr id="7" name="TextBox 6"/>
          <p:cNvSpPr txBox="1"/>
          <p:nvPr/>
        </p:nvSpPr>
        <p:spPr>
          <a:xfrm>
            <a:off x="5900113" y="4767589"/>
            <a:ext cx="76408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V</a:t>
            </a:r>
            <a:r>
              <a:rPr lang="en-US" sz="2800" baseline="-25000" dirty="0">
                <a:latin typeface="Times New Roman" panose="02020603050405020304" pitchFamily="18" charset="0"/>
                <a:cs typeface="Times New Roman" panose="02020603050405020304" pitchFamily="18" charset="0"/>
              </a:rPr>
              <a:t>2</a:t>
            </a:r>
          </a:p>
        </p:txBody>
      </p:sp>
      <p:sp>
        <p:nvSpPr>
          <p:cNvPr id="8" name="Oval 7"/>
          <p:cNvSpPr/>
          <p:nvPr/>
        </p:nvSpPr>
        <p:spPr>
          <a:xfrm>
            <a:off x="5486401" y="5680553"/>
            <a:ext cx="150312" cy="1628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138136" y="4947780"/>
            <a:ext cx="150312" cy="1628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138136" y="563671"/>
            <a:ext cx="9997502" cy="2246769"/>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Now our problem is easy! </a:t>
            </a:r>
          </a:p>
          <a:p>
            <a:r>
              <a:rPr lang="en-US" sz="2800" dirty="0">
                <a:latin typeface="Times New Roman" panose="02020603050405020304" pitchFamily="18" charset="0"/>
                <a:cs typeface="Times New Roman" panose="02020603050405020304" pitchFamily="18" charset="0"/>
              </a:rPr>
              <a:t>The answer is the distance of a point from a line.</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Remember that we used a similar trick, but in the opposite direction in the problem of walking up and down a hill.</a:t>
            </a:r>
          </a:p>
        </p:txBody>
      </p:sp>
      <p:cxnSp>
        <p:nvCxnSpPr>
          <p:cNvPr id="10" name="Straight Arrow Connector 9"/>
          <p:cNvCxnSpPr/>
          <p:nvPr/>
        </p:nvCxnSpPr>
        <p:spPr>
          <a:xfrm flipH="1" flipV="1">
            <a:off x="2850204" y="4173166"/>
            <a:ext cx="388307" cy="1302707"/>
          </a:xfrm>
          <a:prstGeom prst="straightConnector1">
            <a:avLst/>
          </a:prstGeom>
          <a:ln w="25400">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238511" y="4339573"/>
            <a:ext cx="76408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-V</a:t>
            </a:r>
            <a:r>
              <a:rPr lang="en-US" sz="2800" baseline="-25000" dirty="0">
                <a:latin typeface="Times New Roman" panose="02020603050405020304" pitchFamily="18" charset="0"/>
                <a:cs typeface="Times New Roman" panose="02020603050405020304" pitchFamily="18" charset="0"/>
              </a:rPr>
              <a:t>2</a:t>
            </a:r>
          </a:p>
        </p:txBody>
      </p:sp>
      <p:cxnSp>
        <p:nvCxnSpPr>
          <p:cNvPr id="5" name="Straight Arrow Connector 4"/>
          <p:cNvCxnSpPr>
            <a:stCxn id="9" idx="6"/>
          </p:cNvCxnSpPr>
          <p:nvPr/>
        </p:nvCxnSpPr>
        <p:spPr>
          <a:xfrm>
            <a:off x="1288448" y="5029199"/>
            <a:ext cx="1950063" cy="446674"/>
          </a:xfrm>
          <a:prstGeom prst="straightConnector1">
            <a:avLst/>
          </a:prstGeom>
          <a:ln w="38100">
            <a:prstDash val="dash"/>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05237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9 dots – connect them with 4 straight lines without lifting your pen</a:t>
            </a:r>
          </a:p>
        </p:txBody>
      </p:sp>
      <p:pic>
        <p:nvPicPr>
          <p:cNvPr id="4" name="Picture 3"/>
          <p:cNvPicPr>
            <a:picLocks noChangeAspect="1"/>
          </p:cNvPicPr>
          <p:nvPr/>
        </p:nvPicPr>
        <p:blipFill rotWithShape="1">
          <a:blip r:embed="rId2"/>
          <a:srcRect r="61333"/>
          <a:stretch/>
        </p:blipFill>
        <p:spPr>
          <a:xfrm>
            <a:off x="1763822" y="2612065"/>
            <a:ext cx="3124184" cy="3256172"/>
          </a:xfrm>
          <a:prstGeom prst="rect">
            <a:avLst/>
          </a:prstGeom>
        </p:spPr>
      </p:pic>
      <p:pic>
        <p:nvPicPr>
          <p:cNvPr id="7" name="Picture 6"/>
          <p:cNvPicPr>
            <a:picLocks noChangeAspect="1"/>
          </p:cNvPicPr>
          <p:nvPr/>
        </p:nvPicPr>
        <p:blipFill rotWithShape="1">
          <a:blip r:embed="rId3"/>
          <a:srcRect r="70712"/>
          <a:stretch/>
        </p:blipFill>
        <p:spPr>
          <a:xfrm>
            <a:off x="6012027" y="2216775"/>
            <a:ext cx="4046373" cy="4095125"/>
          </a:xfrm>
          <a:prstGeom prst="rect">
            <a:avLst/>
          </a:prstGeom>
        </p:spPr>
      </p:pic>
    </p:spTree>
    <p:extLst>
      <p:ext uri="{BB962C8B-B14F-4D97-AF65-F5344CB8AC3E}">
        <p14:creationId xmlns:p14="http://schemas.microsoft.com/office/powerpoint/2010/main" val="1379856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sz="4000" dirty="0">
                <a:latin typeface="Times New Roman" panose="02020603050405020304" pitchFamily="18" charset="0"/>
                <a:cs typeface="Times New Roman" panose="02020603050405020304" pitchFamily="18" charset="0"/>
              </a:rPr>
              <a:t>Traveling Salesman Problem:</a:t>
            </a:r>
          </a:p>
        </p:txBody>
      </p:sp>
      <p:sp>
        <p:nvSpPr>
          <p:cNvPr id="10243" name="Oval 3"/>
          <p:cNvSpPr>
            <a:spLocks noChangeArrowheads="1"/>
          </p:cNvSpPr>
          <p:nvPr/>
        </p:nvSpPr>
        <p:spPr bwMode="auto">
          <a:xfrm>
            <a:off x="4648200" y="20574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44" name="Oval 4"/>
          <p:cNvSpPr>
            <a:spLocks noChangeArrowheads="1"/>
          </p:cNvSpPr>
          <p:nvPr/>
        </p:nvSpPr>
        <p:spPr bwMode="auto">
          <a:xfrm>
            <a:off x="4343400" y="48768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45" name="Oval 5"/>
          <p:cNvSpPr>
            <a:spLocks noChangeArrowheads="1"/>
          </p:cNvSpPr>
          <p:nvPr/>
        </p:nvSpPr>
        <p:spPr bwMode="auto">
          <a:xfrm>
            <a:off x="6324600" y="57912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46" name="Oval 6"/>
          <p:cNvSpPr>
            <a:spLocks noChangeArrowheads="1"/>
          </p:cNvSpPr>
          <p:nvPr/>
        </p:nvSpPr>
        <p:spPr bwMode="auto">
          <a:xfrm>
            <a:off x="3505200" y="57150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47" name="Oval 7"/>
          <p:cNvSpPr>
            <a:spLocks noChangeArrowheads="1"/>
          </p:cNvSpPr>
          <p:nvPr/>
        </p:nvSpPr>
        <p:spPr bwMode="auto">
          <a:xfrm>
            <a:off x="6172200" y="41148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48" name="Oval 8"/>
          <p:cNvSpPr>
            <a:spLocks noChangeArrowheads="1"/>
          </p:cNvSpPr>
          <p:nvPr/>
        </p:nvSpPr>
        <p:spPr bwMode="auto">
          <a:xfrm>
            <a:off x="7924800" y="26670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49" name="Line 9"/>
          <p:cNvSpPr>
            <a:spLocks noChangeShapeType="1"/>
          </p:cNvSpPr>
          <p:nvPr/>
        </p:nvSpPr>
        <p:spPr bwMode="auto">
          <a:xfrm flipH="1">
            <a:off x="4419600" y="2133600"/>
            <a:ext cx="304800" cy="2819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50" name="Line 10"/>
          <p:cNvSpPr>
            <a:spLocks noChangeShapeType="1"/>
          </p:cNvSpPr>
          <p:nvPr/>
        </p:nvSpPr>
        <p:spPr bwMode="auto">
          <a:xfrm flipH="1">
            <a:off x="3581400" y="4953000"/>
            <a:ext cx="838200" cy="838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51" name="Line 11"/>
          <p:cNvSpPr>
            <a:spLocks noChangeShapeType="1"/>
          </p:cNvSpPr>
          <p:nvPr/>
        </p:nvSpPr>
        <p:spPr bwMode="auto">
          <a:xfrm>
            <a:off x="3581400" y="5791200"/>
            <a:ext cx="2819400" cy="76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52" name="Line 12"/>
          <p:cNvSpPr>
            <a:spLocks noChangeShapeType="1"/>
          </p:cNvSpPr>
          <p:nvPr/>
        </p:nvSpPr>
        <p:spPr bwMode="auto">
          <a:xfrm flipH="1" flipV="1">
            <a:off x="6248400" y="4191000"/>
            <a:ext cx="152400" cy="1676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53" name="Line 13"/>
          <p:cNvSpPr>
            <a:spLocks noChangeShapeType="1"/>
          </p:cNvSpPr>
          <p:nvPr/>
        </p:nvSpPr>
        <p:spPr bwMode="auto">
          <a:xfrm flipV="1">
            <a:off x="6248400" y="2743200"/>
            <a:ext cx="1752600" cy="1447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54" name="Line 14"/>
          <p:cNvSpPr>
            <a:spLocks noChangeShapeType="1"/>
          </p:cNvSpPr>
          <p:nvPr/>
        </p:nvSpPr>
        <p:spPr bwMode="auto">
          <a:xfrm flipH="1" flipV="1">
            <a:off x="4724400" y="2133600"/>
            <a:ext cx="3276600" cy="609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55" name="Text Box 15"/>
          <p:cNvSpPr txBox="1">
            <a:spLocks noChangeArrowheads="1"/>
          </p:cNvSpPr>
          <p:nvPr/>
        </p:nvSpPr>
        <p:spPr bwMode="auto">
          <a:xfrm>
            <a:off x="6858000" y="4114801"/>
            <a:ext cx="34290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TSP belongs to a class of difficult (computationally intractable) problems.</a:t>
            </a:r>
          </a:p>
        </p:txBody>
      </p:sp>
      <p:sp>
        <p:nvSpPr>
          <p:cNvPr id="10256" name="Text Box 16"/>
          <p:cNvSpPr txBox="1">
            <a:spLocks noChangeArrowheads="1"/>
          </p:cNvSpPr>
          <p:nvPr/>
        </p:nvSpPr>
        <p:spPr bwMode="auto">
          <a:xfrm>
            <a:off x="278219" y="2490838"/>
            <a:ext cx="2438400" cy="831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Number of tours is (N-1)!/2</a:t>
            </a:r>
          </a:p>
        </p:txBody>
      </p:sp>
    </p:spTree>
    <p:extLst>
      <p:ext uri="{BB962C8B-B14F-4D97-AF65-F5344CB8AC3E}">
        <p14:creationId xmlns:p14="http://schemas.microsoft.com/office/powerpoint/2010/main" val="22389790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We already saw a few insight problems</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For humans, vertical/horizontal symmetries are more salient than oblique ones. So, I rotated the pattern by 45deg to produce a diamond shape</a:t>
            </a:r>
          </a:p>
        </p:txBody>
      </p:sp>
      <p:pic>
        <p:nvPicPr>
          <p:cNvPr id="4" name="Picture 3"/>
          <p:cNvPicPr>
            <a:picLocks noChangeAspect="1"/>
          </p:cNvPicPr>
          <p:nvPr/>
        </p:nvPicPr>
        <p:blipFill>
          <a:blip r:embed="rId2"/>
          <a:stretch>
            <a:fillRect/>
          </a:stretch>
        </p:blipFill>
        <p:spPr>
          <a:xfrm>
            <a:off x="1763822" y="2612065"/>
            <a:ext cx="8079678" cy="3256172"/>
          </a:xfrm>
          <a:prstGeom prst="rect">
            <a:avLst/>
          </a:prstGeom>
        </p:spPr>
      </p:pic>
    </p:spTree>
    <p:extLst>
      <p:ext uri="{BB962C8B-B14F-4D97-AF65-F5344CB8AC3E}">
        <p14:creationId xmlns:p14="http://schemas.microsoft.com/office/powerpoint/2010/main" val="26659917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04203" y="1949380"/>
            <a:ext cx="9797144" cy="2903974"/>
          </a:xfrm>
          <a:prstGeom prst="rect">
            <a:avLst/>
          </a:prstGeom>
        </p:spPr>
      </p:pic>
    </p:spTree>
    <p:extLst>
      <p:ext uri="{BB962C8B-B14F-4D97-AF65-F5344CB8AC3E}">
        <p14:creationId xmlns:p14="http://schemas.microsoft.com/office/powerpoint/2010/main" val="35111641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Scientific Discovery</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It is so rare and so transformational, then we can safely consider it the most sophisticated version of an insight.</a:t>
            </a:r>
          </a:p>
          <a:p>
            <a:r>
              <a:rPr lang="en-US" dirty="0">
                <a:latin typeface="Times New Roman" panose="02020603050405020304" pitchFamily="18" charset="0"/>
                <a:cs typeface="Times New Roman" panose="02020603050405020304" pitchFamily="18" charset="0"/>
              </a:rPr>
              <a:t>Next a few examples of scientific discovery on physics.</a:t>
            </a:r>
          </a:p>
        </p:txBody>
      </p:sp>
      <p:sp>
        <p:nvSpPr>
          <p:cNvPr id="4" name="Slide Number Placeholder 3">
            <a:extLst>
              <a:ext uri="{FF2B5EF4-FFF2-40B4-BE49-F238E27FC236}">
                <a16:creationId xmlns:a16="http://schemas.microsoft.com/office/drawing/2014/main" id="{F3B7BCF4-0AC7-4E63-9F56-AA25358D414B}"/>
              </a:ext>
            </a:extLst>
          </p:cNvPr>
          <p:cNvSpPr>
            <a:spLocks noGrp="1"/>
          </p:cNvSpPr>
          <p:nvPr>
            <p:ph type="sldNum" sz="quarter" idx="12"/>
          </p:nvPr>
        </p:nvSpPr>
        <p:spPr/>
        <p:txBody>
          <a:bodyPr/>
          <a:lstStyle/>
          <a:p>
            <a:fld id="{4AEE0760-202D-4AFD-A3A9-F99F220A1FB1}" type="slidenum">
              <a:rPr lang="en-US" smtClean="0"/>
              <a:t>42</a:t>
            </a:fld>
            <a:endParaRPr lang="en-US"/>
          </a:p>
        </p:txBody>
      </p:sp>
    </p:spTree>
    <p:extLst>
      <p:ext uri="{BB962C8B-B14F-4D97-AF65-F5344CB8AC3E}">
        <p14:creationId xmlns:p14="http://schemas.microsoft.com/office/powerpoint/2010/main" val="31661138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4571" y="198211"/>
            <a:ext cx="10515600" cy="839561"/>
          </a:xfrm>
        </p:spPr>
        <p:txBody>
          <a:bodyPr/>
          <a:lstStyle/>
          <a:p>
            <a:r>
              <a:rPr lang="en-US" dirty="0">
                <a:latin typeface="Times New Roman" panose="02020603050405020304" pitchFamily="18" charset="0"/>
                <a:cs typeface="Times New Roman" panose="02020603050405020304" pitchFamily="18" charset="0"/>
              </a:rPr>
              <a:t>Comparing volumes of two objects</a:t>
            </a:r>
          </a:p>
        </p:txBody>
      </p:sp>
      <p:sp>
        <p:nvSpPr>
          <p:cNvPr id="3" name="Content Placeholder 2"/>
          <p:cNvSpPr>
            <a:spLocks noGrp="1"/>
          </p:cNvSpPr>
          <p:nvPr>
            <p:ph idx="1"/>
          </p:nvPr>
        </p:nvSpPr>
        <p:spPr>
          <a:xfrm>
            <a:off x="159657" y="1182914"/>
            <a:ext cx="11865429" cy="5537200"/>
          </a:xfrm>
        </p:spPr>
        <p:txBody>
          <a:bodyPr>
            <a:normAutofit/>
          </a:bodyPr>
          <a:lstStyle/>
          <a:p>
            <a:r>
              <a:rPr lang="en-US" dirty="0">
                <a:latin typeface="Times New Roman" panose="02020603050405020304" pitchFamily="18" charset="0"/>
                <a:cs typeface="Times New Roman" panose="02020603050405020304" pitchFamily="18" charset="0"/>
              </a:rPr>
              <a:t>The problem Archimedes was trying to solve was verifying whether the crown was made of pure gold, or whether some gold was replaced by silver. Silver is less dense than gold, so a mixture of silver and gold would have a slightly greater volume than a piece of pure gold of the same weight. Archimedes solved this problem by examining the invariance of a balance with the crown suspended from one arm of the balance and a piece pure gold of identical weight suspended from the other arm, when this system was translated from one physical medium (air) to another (water). </a:t>
            </a:r>
          </a:p>
        </p:txBody>
      </p:sp>
      <p:sp>
        <p:nvSpPr>
          <p:cNvPr id="4" name="Slide Number Placeholder 3">
            <a:extLst>
              <a:ext uri="{FF2B5EF4-FFF2-40B4-BE49-F238E27FC236}">
                <a16:creationId xmlns:a16="http://schemas.microsoft.com/office/drawing/2014/main" id="{31486742-0B6D-4AAD-8C35-A8E515E55C8F}"/>
              </a:ext>
            </a:extLst>
          </p:cNvPr>
          <p:cNvSpPr>
            <a:spLocks noGrp="1"/>
          </p:cNvSpPr>
          <p:nvPr>
            <p:ph type="sldNum" sz="quarter" idx="12"/>
          </p:nvPr>
        </p:nvSpPr>
        <p:spPr/>
        <p:txBody>
          <a:bodyPr/>
          <a:lstStyle/>
          <a:p>
            <a:fld id="{4AEE0760-202D-4AFD-A3A9-F99F220A1FB1}" type="slidenum">
              <a:rPr lang="en-US" smtClean="0"/>
              <a:t>43</a:t>
            </a:fld>
            <a:endParaRPr lang="en-US"/>
          </a:p>
        </p:txBody>
      </p:sp>
    </p:spTree>
    <p:extLst>
      <p:ext uri="{BB962C8B-B14F-4D97-AF65-F5344CB8AC3E}">
        <p14:creationId xmlns:p14="http://schemas.microsoft.com/office/powerpoint/2010/main" val="30114966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354836" y="804455"/>
            <a:ext cx="9348493" cy="5843016"/>
            <a:chOff x="1316736" y="548640"/>
            <a:chExt cx="9348493" cy="5843016"/>
          </a:xfrm>
        </p:grpSpPr>
        <p:grpSp>
          <p:nvGrpSpPr>
            <p:cNvPr id="3" name="Group 2"/>
            <p:cNvGrpSpPr/>
            <p:nvPr/>
          </p:nvGrpSpPr>
          <p:grpSpPr>
            <a:xfrm>
              <a:off x="1316736" y="548640"/>
              <a:ext cx="9348493" cy="5843016"/>
              <a:chOff x="1316736" y="548640"/>
              <a:chExt cx="9348493" cy="5843016"/>
            </a:xfrm>
          </p:grpSpPr>
          <p:sp>
            <p:nvSpPr>
              <p:cNvPr id="2" name="Rectangle 1"/>
              <p:cNvSpPr/>
              <p:nvPr/>
            </p:nvSpPr>
            <p:spPr>
              <a:xfrm>
                <a:off x="1330036" y="1704109"/>
                <a:ext cx="9335193" cy="4680066"/>
              </a:xfrm>
              <a:prstGeom prst="rect">
                <a:avLst/>
              </a:prstGeom>
              <a:solidFill>
                <a:srgbClr val="EFF5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1316736" y="548640"/>
                <a:ext cx="9336024" cy="5843016"/>
              </a:xfrm>
              <a:custGeom>
                <a:avLst/>
                <a:gdLst>
                  <a:gd name="connsiteX0" fmla="*/ 18288 w 9336024"/>
                  <a:gd name="connsiteY0" fmla="*/ 9144 h 4690872"/>
                  <a:gd name="connsiteX1" fmla="*/ 0 w 9336024"/>
                  <a:gd name="connsiteY1" fmla="*/ 4672584 h 4690872"/>
                  <a:gd name="connsiteX2" fmla="*/ 9336024 w 9336024"/>
                  <a:gd name="connsiteY2" fmla="*/ 4690872 h 4690872"/>
                  <a:gd name="connsiteX3" fmla="*/ 9326880 w 9336024"/>
                  <a:gd name="connsiteY3" fmla="*/ 0 h 4690872"/>
                </a:gdLst>
                <a:ahLst/>
                <a:cxnLst>
                  <a:cxn ang="0">
                    <a:pos x="connsiteX0" y="connsiteY0"/>
                  </a:cxn>
                  <a:cxn ang="0">
                    <a:pos x="connsiteX1" y="connsiteY1"/>
                  </a:cxn>
                  <a:cxn ang="0">
                    <a:pos x="connsiteX2" y="connsiteY2"/>
                  </a:cxn>
                  <a:cxn ang="0">
                    <a:pos x="connsiteX3" y="connsiteY3"/>
                  </a:cxn>
                </a:cxnLst>
                <a:rect l="l" t="t" r="r" b="b"/>
                <a:pathLst>
                  <a:path w="9336024" h="4690872">
                    <a:moveTo>
                      <a:pt x="18288" y="9144"/>
                    </a:moveTo>
                    <a:lnTo>
                      <a:pt x="0" y="4672584"/>
                    </a:lnTo>
                    <a:lnTo>
                      <a:pt x="9336024" y="4690872"/>
                    </a:lnTo>
                    <a:lnTo>
                      <a:pt x="932688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2715475" y="868458"/>
                <a:ext cx="6761050" cy="5121084"/>
              </a:xfrm>
              <a:prstGeom prst="rect">
                <a:avLst/>
              </a:prstGeom>
            </p:spPr>
          </p:pic>
        </p:grpSp>
        <p:sp>
          <p:nvSpPr>
            <p:cNvPr id="7" name="TextBox 6"/>
            <p:cNvSpPr txBox="1"/>
            <p:nvPr/>
          </p:nvSpPr>
          <p:spPr>
            <a:xfrm>
              <a:off x="7184283" y="734807"/>
              <a:ext cx="2880360" cy="523220"/>
            </a:xfrm>
            <a:prstGeom prst="rect">
              <a:avLst/>
            </a:prstGeom>
            <a:noFill/>
          </p:spPr>
          <p:txBody>
            <a:bodyPr wrap="square" rtlCol="0">
              <a:spAutoFit/>
            </a:bodyPr>
            <a:lstStyle/>
            <a:p>
              <a:r>
                <a:rPr lang="en-US" sz="2800" i="1" dirty="0">
                  <a:latin typeface="Times New Roman" panose="02020603050405020304" pitchFamily="18" charset="0"/>
                  <a:cs typeface="Times New Roman" panose="02020603050405020304" pitchFamily="18" charset="0"/>
                </a:rPr>
                <a:t>Eureka!</a:t>
              </a:r>
            </a:p>
          </p:txBody>
        </p:sp>
      </p:grpSp>
      <p:sp>
        <p:nvSpPr>
          <p:cNvPr id="4" name="TextBox 3"/>
          <p:cNvSpPr txBox="1"/>
          <p:nvPr/>
        </p:nvSpPr>
        <p:spPr>
          <a:xfrm>
            <a:off x="1316736" y="52066"/>
            <a:ext cx="371578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Archimedes’s discovery</a:t>
            </a:r>
          </a:p>
        </p:txBody>
      </p:sp>
      <p:sp>
        <p:nvSpPr>
          <p:cNvPr id="9" name="Slide Number Placeholder 8">
            <a:extLst>
              <a:ext uri="{FF2B5EF4-FFF2-40B4-BE49-F238E27FC236}">
                <a16:creationId xmlns:a16="http://schemas.microsoft.com/office/drawing/2014/main" id="{E5C6FD47-3A92-4CFA-8DAF-0FD112827BF9}"/>
              </a:ext>
            </a:extLst>
          </p:cNvPr>
          <p:cNvSpPr>
            <a:spLocks noGrp="1"/>
          </p:cNvSpPr>
          <p:nvPr>
            <p:ph type="sldNum" sz="quarter" idx="12"/>
          </p:nvPr>
        </p:nvSpPr>
        <p:spPr/>
        <p:txBody>
          <a:bodyPr/>
          <a:lstStyle/>
          <a:p>
            <a:fld id="{4AEE0760-202D-4AFD-A3A9-F99F220A1FB1}" type="slidenum">
              <a:rPr lang="en-US" smtClean="0"/>
              <a:t>44</a:t>
            </a:fld>
            <a:endParaRPr lang="en-US"/>
          </a:p>
        </p:txBody>
      </p:sp>
    </p:spTree>
    <p:extLst>
      <p:ext uri="{BB962C8B-B14F-4D97-AF65-F5344CB8AC3E}">
        <p14:creationId xmlns:p14="http://schemas.microsoft.com/office/powerpoint/2010/main" val="8198689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041C3-FEE3-4F42-8954-5E7F89F64135}"/>
              </a:ext>
            </a:extLst>
          </p:cNvPr>
          <p:cNvSpPr>
            <a:spLocks noGrp="1"/>
          </p:cNvSpPr>
          <p:nvPr>
            <p:ph type="title"/>
          </p:nvPr>
        </p:nvSpPr>
        <p:spPr>
          <a:xfrm>
            <a:off x="0" y="-1"/>
            <a:ext cx="4110892" cy="3673231"/>
          </a:xfrm>
        </p:spPr>
        <p:txBody>
          <a:bodyPr>
            <a:normAutofit/>
          </a:bodyPr>
          <a:lstStyle/>
          <a:p>
            <a:r>
              <a:rPr lang="en-US" dirty="0">
                <a:latin typeface="Times New Roman" panose="02020603050405020304" pitchFamily="18" charset="0"/>
                <a:cs typeface="Times New Roman" panose="02020603050405020304" pitchFamily="18" charset="0"/>
              </a:rPr>
              <a:t>Lever principle: Archimedes</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From Shepard (2008)</a:t>
            </a:r>
          </a:p>
        </p:txBody>
      </p:sp>
      <p:pic>
        <p:nvPicPr>
          <p:cNvPr id="4" name="Picture 3">
            <a:extLst>
              <a:ext uri="{FF2B5EF4-FFF2-40B4-BE49-F238E27FC236}">
                <a16:creationId xmlns:a16="http://schemas.microsoft.com/office/drawing/2014/main" id="{0473B827-54A7-4A9B-9B11-15F677A93253}"/>
              </a:ext>
            </a:extLst>
          </p:cNvPr>
          <p:cNvPicPr/>
          <p:nvPr/>
        </p:nvPicPr>
        <p:blipFill rotWithShape="1">
          <a:blip r:embed="rId2" cstate="print">
            <a:extLst>
              <a:ext uri="{28A0092B-C50C-407E-A947-70E740481C1C}">
                <a14:useLocalDpi xmlns:a14="http://schemas.microsoft.com/office/drawing/2010/main" val="0"/>
              </a:ext>
            </a:extLst>
          </a:blip>
          <a:srcRect t="5579" b="5165"/>
          <a:stretch/>
        </p:blipFill>
        <p:spPr bwMode="auto">
          <a:xfrm>
            <a:off x="3848669" y="90504"/>
            <a:ext cx="6155112" cy="6676992"/>
          </a:xfrm>
          <a:prstGeom prst="rect">
            <a:avLst/>
          </a:prstGeom>
          <a:noFill/>
          <a:ln>
            <a:noFill/>
          </a:ln>
          <a:extLst>
            <a:ext uri="{53640926-AAD7-44D8-BBD7-CCE9431645EC}">
              <a14:shadowObscured xmlns:a14="http://schemas.microsoft.com/office/drawing/2010/main"/>
            </a:ext>
          </a:extLst>
        </p:spPr>
      </p:pic>
      <p:sp>
        <p:nvSpPr>
          <p:cNvPr id="3" name="Slide Number Placeholder 2">
            <a:extLst>
              <a:ext uri="{FF2B5EF4-FFF2-40B4-BE49-F238E27FC236}">
                <a16:creationId xmlns:a16="http://schemas.microsoft.com/office/drawing/2014/main" id="{C52283EC-9120-4E5C-9D76-294141BC96D3}"/>
              </a:ext>
            </a:extLst>
          </p:cNvPr>
          <p:cNvSpPr>
            <a:spLocks noGrp="1"/>
          </p:cNvSpPr>
          <p:nvPr>
            <p:ph type="sldNum" sz="quarter" idx="12"/>
          </p:nvPr>
        </p:nvSpPr>
        <p:spPr/>
        <p:txBody>
          <a:bodyPr/>
          <a:lstStyle/>
          <a:p>
            <a:fld id="{4AEE0760-202D-4AFD-A3A9-F99F220A1FB1}" type="slidenum">
              <a:rPr lang="en-US" smtClean="0"/>
              <a:t>45</a:t>
            </a:fld>
            <a:endParaRPr lang="en-US"/>
          </a:p>
        </p:txBody>
      </p:sp>
    </p:spTree>
    <p:extLst>
      <p:ext uri="{BB962C8B-B14F-4D97-AF65-F5344CB8AC3E}">
        <p14:creationId xmlns:p14="http://schemas.microsoft.com/office/powerpoint/2010/main" val="13756307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632" y="62567"/>
            <a:ext cx="10515600" cy="616510"/>
          </a:xfrm>
        </p:spPr>
        <p:txBody>
          <a:bodyPr>
            <a:normAutofit fontScale="90000"/>
          </a:bodyPr>
          <a:lstStyle/>
          <a:p>
            <a:r>
              <a:rPr lang="en-US" dirty="0">
                <a:latin typeface="Times New Roman" panose="02020603050405020304" pitchFamily="18" charset="0"/>
                <a:cs typeface="Times New Roman" panose="02020603050405020304" pitchFamily="18" charset="0"/>
              </a:rPr>
              <a:t>Galileo’s Law of Free Fall</a:t>
            </a:r>
          </a:p>
        </p:txBody>
      </p:sp>
      <p:sp>
        <p:nvSpPr>
          <p:cNvPr id="3" name="Content Placeholder 2"/>
          <p:cNvSpPr>
            <a:spLocks noGrp="1"/>
          </p:cNvSpPr>
          <p:nvPr>
            <p:ph idx="1"/>
          </p:nvPr>
        </p:nvSpPr>
        <p:spPr>
          <a:xfrm>
            <a:off x="134471" y="921124"/>
            <a:ext cx="11893923" cy="5849470"/>
          </a:xfrm>
        </p:spPr>
        <p:txBody>
          <a:bodyPr>
            <a:normAutofit/>
          </a:bodyPr>
          <a:lstStyle/>
          <a:p>
            <a:r>
              <a:rPr lang="en-US" dirty="0">
                <a:latin typeface="Times New Roman" panose="02020603050405020304" pitchFamily="18" charset="0"/>
                <a:cs typeface="Times New Roman" panose="02020603050405020304" pitchFamily="18" charset="0"/>
              </a:rPr>
              <a:t>Before Galileo, it was commonly assumed that heavier bodies fall faster under the influence of gravity. </a:t>
            </a:r>
          </a:p>
          <a:p>
            <a:r>
              <a:rPr lang="en-US" dirty="0">
                <a:latin typeface="Times New Roman" panose="02020603050405020304" pitchFamily="18" charset="0"/>
                <a:cs typeface="Times New Roman" panose="02020603050405020304" pitchFamily="18" charset="0"/>
              </a:rPr>
              <a:t>Consider three identical bricks. All three must fall with the same acceleration simply because the bricks are identical. A mathematician would refer to this identity as a permutation symmetry (invariance). Now, imagine that we glue two of these bricks (or connect them by using a string). Once this has been done the two bricks are twice as heavy as a single brick. When we drop our bricks, there are still 3 identical bricks falling down. There is simply no reason why the two connected bricks should fall faster than the third brick. </a:t>
            </a:r>
          </a:p>
          <a:p>
            <a:r>
              <a:rPr lang="en-US" dirty="0">
                <a:latin typeface="Times New Roman" panose="02020603050405020304" pitchFamily="18" charset="0"/>
                <a:cs typeface="Times New Roman" panose="02020603050405020304" pitchFamily="18" charset="0"/>
              </a:rPr>
              <a:t>We don’t need an experiment in this case, either. Symmetry inherent in the problem provides the solution. </a:t>
            </a:r>
          </a:p>
          <a:p>
            <a:pPr lvl="1"/>
            <a:r>
              <a:rPr lang="en-US" dirty="0">
                <a:latin typeface="Times New Roman" panose="02020603050405020304" pitchFamily="18" charset="0"/>
                <a:cs typeface="Times New Roman" panose="02020603050405020304" pitchFamily="18" charset="0"/>
              </a:rPr>
              <a:t>If an experiment rejected Galileo’s law, we would have to conclude that the experiment was flawed. Popper’s falsification desideratum has limited application, after all.</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89B268CF-16BF-4149-8AD1-1A69FEC9B26E}"/>
              </a:ext>
            </a:extLst>
          </p:cNvPr>
          <p:cNvSpPr>
            <a:spLocks noGrp="1"/>
          </p:cNvSpPr>
          <p:nvPr>
            <p:ph type="sldNum" sz="quarter" idx="12"/>
          </p:nvPr>
        </p:nvSpPr>
        <p:spPr/>
        <p:txBody>
          <a:bodyPr/>
          <a:lstStyle/>
          <a:p>
            <a:fld id="{4AEE0760-202D-4AFD-A3A9-F99F220A1FB1}" type="slidenum">
              <a:rPr lang="en-US" smtClean="0"/>
              <a:t>46</a:t>
            </a:fld>
            <a:endParaRPr lang="en-US"/>
          </a:p>
        </p:txBody>
      </p:sp>
    </p:spTree>
    <p:extLst>
      <p:ext uri="{BB962C8B-B14F-4D97-AF65-F5344CB8AC3E}">
        <p14:creationId xmlns:p14="http://schemas.microsoft.com/office/powerpoint/2010/main" val="296057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2736"/>
            <a:ext cx="10515600" cy="663575"/>
          </a:xfrm>
        </p:spPr>
        <p:txBody>
          <a:bodyPr>
            <a:normAutofit fontScale="90000"/>
          </a:bodyPr>
          <a:lstStyle/>
          <a:p>
            <a:r>
              <a:rPr lang="en-US" dirty="0">
                <a:latin typeface="Times New Roman" panose="02020603050405020304" pitchFamily="18" charset="0"/>
                <a:cs typeface="Times New Roman" panose="02020603050405020304" pitchFamily="18" charset="0"/>
              </a:rPr>
              <a:t>Einstein's special relativity theory</a:t>
            </a:r>
          </a:p>
        </p:txBody>
      </p:sp>
      <p:sp>
        <p:nvSpPr>
          <p:cNvPr id="3" name="Content Placeholder 2"/>
          <p:cNvSpPr>
            <a:spLocks noGrp="1"/>
          </p:cNvSpPr>
          <p:nvPr>
            <p:ph idx="1"/>
          </p:nvPr>
        </p:nvSpPr>
        <p:spPr>
          <a:xfrm>
            <a:off x="174811" y="1116106"/>
            <a:ext cx="11846859" cy="5587253"/>
          </a:xfrm>
        </p:spPr>
        <p:txBody>
          <a:bodyPr>
            <a:normAutofit/>
          </a:bodyPr>
          <a:lstStyle/>
          <a:p>
            <a:r>
              <a:rPr lang="en-US" dirty="0">
                <a:latin typeface="Times New Roman" panose="02020603050405020304" pitchFamily="18" charset="0"/>
                <a:cs typeface="Times New Roman" panose="02020603050405020304" pitchFamily="18" charset="0"/>
              </a:rPr>
              <a:t>By 1905 it was known that there was no experiment in physics that could inform an experimenter about whether her frame of reference was stationary or was moving with a constant speed. When you are in your home and you throw an object straight up in the air, you know that this object will fall down to your hand. This is obvious when you are stationary because the only component of velocity of the object is vertical. But if you repeat this experiment while sitting on a train that is moving with a constant speed, the result of your experiment would be exactly the same, namely, the object’s trajectory in the reference frame of the train would be identical to the one you had at home. As a result, only observing the motion of the object relative to yourself will tell you absolutely nothing about whether you are moving or stationary. The same was assumed to be true about all other experiments in Physics except for the speed of light. </a:t>
            </a:r>
          </a:p>
        </p:txBody>
      </p:sp>
    </p:spTree>
    <p:extLst>
      <p:ext uri="{BB962C8B-B14F-4D97-AF65-F5344CB8AC3E}">
        <p14:creationId xmlns:p14="http://schemas.microsoft.com/office/powerpoint/2010/main" val="19841844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2736"/>
            <a:ext cx="10515600" cy="663575"/>
          </a:xfrm>
        </p:spPr>
        <p:txBody>
          <a:bodyPr>
            <a:normAutofit fontScale="90000"/>
          </a:bodyPr>
          <a:lstStyle/>
          <a:p>
            <a:r>
              <a:rPr lang="en-US" dirty="0">
                <a:latin typeface="Times New Roman" panose="02020603050405020304" pitchFamily="18" charset="0"/>
                <a:cs typeface="Times New Roman" panose="02020603050405020304" pitchFamily="18" charset="0"/>
              </a:rPr>
              <a:t>Einstein's special relativity theory</a:t>
            </a:r>
          </a:p>
        </p:txBody>
      </p:sp>
      <p:sp>
        <p:nvSpPr>
          <p:cNvPr id="3" name="Content Placeholder 2"/>
          <p:cNvSpPr>
            <a:spLocks noGrp="1"/>
          </p:cNvSpPr>
          <p:nvPr>
            <p:ph idx="1"/>
          </p:nvPr>
        </p:nvSpPr>
        <p:spPr>
          <a:xfrm>
            <a:off x="174811" y="1116106"/>
            <a:ext cx="11846859" cy="5587253"/>
          </a:xfrm>
        </p:spPr>
        <p:txBody>
          <a:bodyPr>
            <a:normAutofit/>
          </a:bodyPr>
          <a:lstStyle/>
          <a:p>
            <a:r>
              <a:rPr lang="en-US" dirty="0">
                <a:latin typeface="Times New Roman" panose="02020603050405020304" pitchFamily="18" charset="0"/>
                <a:cs typeface="Times New Roman" panose="02020603050405020304" pitchFamily="18" charset="0"/>
              </a:rPr>
              <a:t>It seemed obvious to Einstein that the speed of light should not be an exception to the universal invariance (symmetry) of the Laws of Physics to the uniform motion of the experimenter. </a:t>
            </a:r>
          </a:p>
          <a:p>
            <a:r>
              <a:rPr lang="en-US" dirty="0">
                <a:latin typeface="Times New Roman" panose="02020603050405020304" pitchFamily="18" charset="0"/>
                <a:cs typeface="Times New Roman" panose="02020603050405020304" pitchFamily="18" charset="0"/>
              </a:rPr>
              <a:t>Einstein added the invariance of the speed of light.</a:t>
            </a:r>
          </a:p>
        </p:txBody>
      </p:sp>
      <p:sp>
        <p:nvSpPr>
          <p:cNvPr id="4" name="Slide Number Placeholder 3">
            <a:extLst>
              <a:ext uri="{FF2B5EF4-FFF2-40B4-BE49-F238E27FC236}">
                <a16:creationId xmlns:a16="http://schemas.microsoft.com/office/drawing/2014/main" id="{DD0099EA-6BAA-4E0A-AB46-E08992A08111}"/>
              </a:ext>
            </a:extLst>
          </p:cNvPr>
          <p:cNvSpPr>
            <a:spLocks noGrp="1"/>
          </p:cNvSpPr>
          <p:nvPr>
            <p:ph type="sldNum" sz="quarter" idx="12"/>
          </p:nvPr>
        </p:nvSpPr>
        <p:spPr/>
        <p:txBody>
          <a:bodyPr/>
          <a:lstStyle/>
          <a:p>
            <a:fld id="{4AEE0760-202D-4AFD-A3A9-F99F220A1FB1}" type="slidenum">
              <a:rPr lang="en-US" smtClean="0"/>
              <a:t>48</a:t>
            </a:fld>
            <a:endParaRPr lang="en-US"/>
          </a:p>
        </p:txBody>
      </p:sp>
    </p:spTree>
    <p:extLst>
      <p:ext uri="{BB962C8B-B14F-4D97-AF65-F5344CB8AC3E}">
        <p14:creationId xmlns:p14="http://schemas.microsoft.com/office/powerpoint/2010/main" val="243249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68FFF-CFD3-4994-898E-428F741667E6}"/>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One more brain teaser</a:t>
            </a:r>
          </a:p>
        </p:txBody>
      </p:sp>
      <p:sp>
        <p:nvSpPr>
          <p:cNvPr id="3" name="Slide Number Placeholder 2">
            <a:extLst>
              <a:ext uri="{FF2B5EF4-FFF2-40B4-BE49-F238E27FC236}">
                <a16:creationId xmlns:a16="http://schemas.microsoft.com/office/drawing/2014/main" id="{7F9C52C8-DF72-4638-BDC0-78A8C3F535F6}"/>
              </a:ext>
            </a:extLst>
          </p:cNvPr>
          <p:cNvSpPr>
            <a:spLocks noGrp="1"/>
          </p:cNvSpPr>
          <p:nvPr>
            <p:ph type="sldNum" sz="quarter" idx="12"/>
          </p:nvPr>
        </p:nvSpPr>
        <p:spPr/>
        <p:txBody>
          <a:bodyPr/>
          <a:lstStyle/>
          <a:p>
            <a:fld id="{4AEE0760-202D-4AFD-A3A9-F99F220A1FB1}" type="slidenum">
              <a:rPr lang="en-US" smtClean="0"/>
              <a:t>49</a:t>
            </a:fld>
            <a:endParaRPr lang="en-US"/>
          </a:p>
        </p:txBody>
      </p:sp>
    </p:spTree>
    <p:extLst>
      <p:ext uri="{BB962C8B-B14F-4D97-AF65-F5344CB8AC3E}">
        <p14:creationId xmlns:p14="http://schemas.microsoft.com/office/powerpoint/2010/main" val="3810194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Traveling Salesman Problem</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Find the shortest tour of N cities.</a:t>
            </a:r>
          </a:p>
          <a:p>
            <a:r>
              <a:rPr lang="en-US" dirty="0">
                <a:latin typeface="Times New Roman" panose="02020603050405020304" pitchFamily="18" charset="0"/>
                <a:cs typeface="Times New Roman" panose="02020603050405020304" pitchFamily="18" charset="0"/>
              </a:rPr>
              <a:t>This is a combinatorial optimization problem with a very large search space.</a:t>
            </a:r>
          </a:p>
          <a:p>
            <a:r>
              <a:rPr lang="en-US" dirty="0">
                <a:latin typeface="Times New Roman" panose="02020603050405020304" pitchFamily="18" charset="0"/>
                <a:cs typeface="Times New Roman" panose="02020603050405020304" pitchFamily="18" charset="0"/>
              </a:rPr>
              <a:t>Number of all tours (N-1)!/2</a:t>
            </a:r>
          </a:p>
          <a:p>
            <a:r>
              <a:rPr lang="en-US" dirty="0">
                <a:latin typeface="Times New Roman" panose="02020603050405020304" pitchFamily="18" charset="0"/>
                <a:cs typeface="Times New Roman" panose="02020603050405020304" pitchFamily="18" charset="0"/>
              </a:rPr>
              <a:t>The search space increases as an exponential function of N.</a:t>
            </a:r>
          </a:p>
          <a:p>
            <a:r>
              <a:rPr lang="en-US" dirty="0">
                <a:latin typeface="Times New Roman" panose="02020603050405020304" pitchFamily="18" charset="0"/>
                <a:cs typeface="Times New Roman" panose="02020603050405020304" pitchFamily="18" charset="0"/>
              </a:rPr>
              <a:t>Exponentially growing search space is a sign of a difficult problem.</a:t>
            </a:r>
          </a:p>
          <a:p>
            <a:r>
              <a:rPr lang="en-US" dirty="0">
                <a:latin typeface="Times New Roman" panose="02020603050405020304" pitchFamily="18" charset="0"/>
                <a:cs typeface="Times New Roman" panose="02020603050405020304" pitchFamily="18" charset="0"/>
              </a:rPr>
              <a:t>Note that exponential function grows faster with N than any polynomial function.</a:t>
            </a:r>
          </a:p>
        </p:txBody>
      </p:sp>
    </p:spTree>
    <p:extLst>
      <p:ext uri="{BB962C8B-B14F-4D97-AF65-F5344CB8AC3E}">
        <p14:creationId xmlns:p14="http://schemas.microsoft.com/office/powerpoint/2010/main" val="37515344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923118" y="1019517"/>
            <a:ext cx="3570728" cy="2895990"/>
          </a:xfrm>
          <a:prstGeom prst="rect">
            <a:avLst/>
          </a:prstGeom>
        </p:spPr>
      </p:pic>
      <p:sp>
        <p:nvSpPr>
          <p:cNvPr id="4" name="TextBox 3"/>
          <p:cNvSpPr txBox="1"/>
          <p:nvPr/>
        </p:nvSpPr>
        <p:spPr>
          <a:xfrm>
            <a:off x="5033109" y="144195"/>
            <a:ext cx="7158891" cy="3416320"/>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I have two containers, A filled with a liter of coffee and B with a liter of cream. I take a cup, say a measuring glass, and: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fill it up with coffee from A and pour it into B, mix it thoroughly, and: (ii) return a cup filled with the mixture to A and then mix it up. Now both containers have a liter of liquid in them. Is there more cream in A than coffee in B? Forget any chemistry and assume the mixtures mix easily and without any loss of volume. </a:t>
            </a:r>
          </a:p>
        </p:txBody>
      </p:sp>
      <p:sp>
        <p:nvSpPr>
          <p:cNvPr id="5" name="TextBox 4"/>
          <p:cNvSpPr txBox="1"/>
          <p:nvPr/>
        </p:nvSpPr>
        <p:spPr>
          <a:xfrm>
            <a:off x="390770" y="4165599"/>
            <a:ext cx="11363569" cy="230832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 “brute force” approach, which uses equations for concentration of solutions, will produce the answer, if you don’t get confused when you write the formulas down (try this as an exercise, to find out).</a:t>
            </a:r>
          </a:p>
          <a:p>
            <a:r>
              <a:rPr lang="en-US" sz="2400" dirty="0">
                <a:latin typeface="Times New Roman" panose="02020603050405020304" pitchFamily="18" charset="0"/>
                <a:cs typeface="Times New Roman" panose="02020603050405020304" pitchFamily="18" charset="0"/>
              </a:rPr>
              <a:t>A much simpler and intuitive solution is dictated by symmetry. We started with equal volumes in A and B and we ended up with equal volumes. This symmetry implies that the amount of cream added to A is the same as the amount of coffee added to B.   AHA!</a:t>
            </a:r>
          </a:p>
        </p:txBody>
      </p:sp>
      <p:sp>
        <p:nvSpPr>
          <p:cNvPr id="2" name="Slide Number Placeholder 1">
            <a:extLst>
              <a:ext uri="{FF2B5EF4-FFF2-40B4-BE49-F238E27FC236}">
                <a16:creationId xmlns:a16="http://schemas.microsoft.com/office/drawing/2014/main" id="{483A294D-157E-4E63-85ED-5211DB26E5A1}"/>
              </a:ext>
            </a:extLst>
          </p:cNvPr>
          <p:cNvSpPr>
            <a:spLocks noGrp="1"/>
          </p:cNvSpPr>
          <p:nvPr>
            <p:ph type="sldNum" sz="quarter" idx="12"/>
          </p:nvPr>
        </p:nvSpPr>
        <p:spPr/>
        <p:txBody>
          <a:bodyPr/>
          <a:lstStyle/>
          <a:p>
            <a:fld id="{4AEE0760-202D-4AFD-A3A9-F99F220A1FB1}" type="slidenum">
              <a:rPr lang="en-US" smtClean="0"/>
              <a:t>50</a:t>
            </a:fld>
            <a:endParaRPr lang="en-US"/>
          </a:p>
        </p:txBody>
      </p:sp>
    </p:spTree>
    <p:extLst>
      <p:ext uri="{BB962C8B-B14F-4D97-AF65-F5344CB8AC3E}">
        <p14:creationId xmlns:p14="http://schemas.microsoft.com/office/powerpoint/2010/main" val="367954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1131"/>
            <a:ext cx="10515600" cy="688664"/>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Conclusions </a:t>
            </a:r>
          </a:p>
        </p:txBody>
      </p:sp>
      <p:sp>
        <p:nvSpPr>
          <p:cNvPr id="3" name="Content Placeholder 2"/>
          <p:cNvSpPr>
            <a:spLocks noGrp="1"/>
          </p:cNvSpPr>
          <p:nvPr>
            <p:ph idx="1"/>
          </p:nvPr>
        </p:nvSpPr>
        <p:spPr>
          <a:xfrm>
            <a:off x="160763" y="981307"/>
            <a:ext cx="11870473" cy="5798634"/>
          </a:xfrm>
        </p:spPr>
        <p:txBody>
          <a:bodyPr>
            <a:normAutofit/>
          </a:bodyPr>
          <a:lstStyle/>
          <a:p>
            <a:r>
              <a:rPr lang="en-US" dirty="0">
                <a:latin typeface="Times New Roman" panose="02020603050405020304" pitchFamily="18" charset="0"/>
                <a:cs typeface="Times New Roman" panose="02020603050405020304" pitchFamily="18" charset="0"/>
              </a:rPr>
              <a:t>Insight refers to discovering </a:t>
            </a:r>
            <a:r>
              <a:rPr lang="en-US" i="1" dirty="0">
                <a:latin typeface="Times New Roman" panose="02020603050405020304" pitchFamily="18" charset="0"/>
                <a:cs typeface="Times New Roman" panose="02020603050405020304" pitchFamily="18" charset="0"/>
              </a:rPr>
              <a:t>symmetries</a:t>
            </a:r>
            <a:r>
              <a:rPr lang="en-US" dirty="0">
                <a:latin typeface="Times New Roman" panose="02020603050405020304" pitchFamily="18" charset="0"/>
                <a:cs typeface="Times New Roman" panose="02020603050405020304" pitchFamily="18" charset="0"/>
              </a:rPr>
              <a:t> in the problem representation – this includes formulating new theories in science.</a:t>
            </a:r>
          </a:p>
          <a:p>
            <a:r>
              <a:rPr lang="en-US" dirty="0">
                <a:latin typeface="Times New Roman" panose="02020603050405020304" pitchFamily="18" charset="0"/>
                <a:cs typeface="Times New Roman" panose="02020603050405020304" pitchFamily="18" charset="0"/>
              </a:rPr>
              <a:t>In TSP, the visual system discovered, during the evolution, that imposing fractal symmetry on the representation of a combinatorial optimization problem leads to good solutions.</a:t>
            </a:r>
          </a:p>
          <a:p>
            <a:r>
              <a:rPr lang="en-US" dirty="0">
                <a:latin typeface="Times New Roman" panose="02020603050405020304" pitchFamily="18" charset="0"/>
                <a:cs typeface="Times New Roman" panose="02020603050405020304" pitchFamily="18" charset="0"/>
              </a:rPr>
              <a:t>In 3D vision, the visual system discovered, during the evolution, that 3D mirror symmetry is ubiquitous in the natural environment and should be used as a constraint (prior) in 3D perception.</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Symmetry is at the very </a:t>
            </a:r>
            <a:r>
              <a:rPr lang="en-US" i="1" dirty="0">
                <a:latin typeface="Times New Roman" panose="02020603050405020304" pitchFamily="18" charset="0"/>
                <a:cs typeface="Times New Roman" panose="02020603050405020304" pitchFamily="18" charset="0"/>
              </a:rPr>
              <a:t>foundation of math and physics</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It is encouraging to realize that Cognitive mechanisms (perception and problem solving) can also be explained by using symmetry.</a:t>
            </a:r>
          </a:p>
        </p:txBody>
      </p:sp>
      <p:sp>
        <p:nvSpPr>
          <p:cNvPr id="4" name="Slide Number Placeholder 3">
            <a:extLst>
              <a:ext uri="{FF2B5EF4-FFF2-40B4-BE49-F238E27FC236}">
                <a16:creationId xmlns:a16="http://schemas.microsoft.com/office/drawing/2014/main" id="{BF46C670-F9BA-4D06-BE17-D3685615FB92}"/>
              </a:ext>
            </a:extLst>
          </p:cNvPr>
          <p:cNvSpPr>
            <a:spLocks noGrp="1"/>
          </p:cNvSpPr>
          <p:nvPr>
            <p:ph type="sldNum" sz="quarter" idx="12"/>
          </p:nvPr>
        </p:nvSpPr>
        <p:spPr/>
        <p:txBody>
          <a:bodyPr/>
          <a:lstStyle/>
          <a:p>
            <a:fld id="{4AEE0760-202D-4AFD-A3A9-F99F220A1FB1}" type="slidenum">
              <a:rPr lang="en-US" smtClean="0"/>
              <a:t>51</a:t>
            </a:fld>
            <a:endParaRPr lang="en-US"/>
          </a:p>
        </p:txBody>
      </p:sp>
    </p:spTree>
    <p:extLst>
      <p:ext uri="{BB962C8B-B14F-4D97-AF65-F5344CB8AC3E}">
        <p14:creationId xmlns:p14="http://schemas.microsoft.com/office/powerpoint/2010/main" val="2995536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 schematic&#10;&#10;Description automatically generated">
            <a:extLst>
              <a:ext uri="{FF2B5EF4-FFF2-40B4-BE49-F238E27FC236}">
                <a16:creationId xmlns:a16="http://schemas.microsoft.com/office/drawing/2014/main" id="{54E30D94-2A7A-4323-B312-F4CE021EB4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0" y="0"/>
            <a:ext cx="4775150" cy="6858000"/>
          </a:xfrm>
          <a:prstGeom prst="rect">
            <a:avLst/>
          </a:prstGeom>
        </p:spPr>
      </p:pic>
      <p:sp>
        <p:nvSpPr>
          <p:cNvPr id="2" name="Slide Number Placeholder 1">
            <a:extLst>
              <a:ext uri="{FF2B5EF4-FFF2-40B4-BE49-F238E27FC236}">
                <a16:creationId xmlns:a16="http://schemas.microsoft.com/office/drawing/2014/main" id="{6F81F01C-4A67-432C-A973-72E6CBCAE324}"/>
              </a:ext>
            </a:extLst>
          </p:cNvPr>
          <p:cNvSpPr>
            <a:spLocks noGrp="1"/>
          </p:cNvSpPr>
          <p:nvPr>
            <p:ph type="sldNum" sz="quarter" idx="12"/>
          </p:nvPr>
        </p:nvSpPr>
        <p:spPr/>
        <p:txBody>
          <a:bodyPr/>
          <a:lstStyle/>
          <a:p>
            <a:fld id="{4AEE0760-202D-4AFD-A3A9-F99F220A1FB1}" type="slidenum">
              <a:rPr lang="en-US" smtClean="0"/>
              <a:t>52</a:t>
            </a:fld>
            <a:endParaRPr lang="en-US"/>
          </a:p>
        </p:txBody>
      </p:sp>
    </p:spTree>
    <p:extLst>
      <p:ext uri="{BB962C8B-B14F-4D97-AF65-F5344CB8AC3E}">
        <p14:creationId xmlns:p14="http://schemas.microsoft.com/office/powerpoint/2010/main" val="668219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1981200" y="0"/>
            <a:ext cx="9270380" cy="1417638"/>
          </a:xfrm>
        </p:spPr>
        <p:txBody>
          <a:bodyPr/>
          <a:lstStyle/>
          <a:p>
            <a:r>
              <a:rPr lang="en-US" altLang="en-US" sz="4000" dirty="0">
                <a:latin typeface="Times New Roman" panose="02020603050405020304" pitchFamily="18" charset="0"/>
                <a:cs typeface="Times New Roman" panose="02020603050405020304" pitchFamily="18" charset="0"/>
              </a:rPr>
              <a:t>Number of tours in “small” TSP problems</a:t>
            </a:r>
          </a:p>
        </p:txBody>
      </p:sp>
      <p:sp>
        <p:nvSpPr>
          <p:cNvPr id="111619" name="Rectangle 3"/>
          <p:cNvSpPr>
            <a:spLocks noGrp="1" noChangeArrowheads="1"/>
          </p:cNvSpPr>
          <p:nvPr>
            <p:ph type="body" idx="1"/>
          </p:nvPr>
        </p:nvSpPr>
        <p:spPr>
          <a:xfrm>
            <a:off x="1981200" y="1447800"/>
            <a:ext cx="8229600" cy="5181600"/>
          </a:xfrm>
        </p:spPr>
        <p:txBody>
          <a:bodyPr/>
          <a:lstStyle/>
          <a:p>
            <a:r>
              <a:rPr lang="en-US" altLang="en-US" dirty="0">
                <a:latin typeface="Times New Roman" panose="02020603050405020304" pitchFamily="18" charset="0"/>
                <a:cs typeface="Times New Roman" panose="02020603050405020304" pitchFamily="18" charset="0"/>
              </a:rPr>
              <a:t>6-city:		60</a:t>
            </a:r>
          </a:p>
          <a:p>
            <a:r>
              <a:rPr lang="en-US" altLang="en-US" dirty="0">
                <a:latin typeface="Times New Roman" panose="02020603050405020304" pitchFamily="18" charset="0"/>
                <a:cs typeface="Times New Roman" panose="02020603050405020304" pitchFamily="18" charset="0"/>
              </a:rPr>
              <a:t>10-city:		181,440.</a:t>
            </a:r>
            <a:endParaRPr lang="en-US" altLang="en-US" baseline="30000" dirty="0">
              <a:latin typeface="Times New Roman" panose="02020603050405020304" pitchFamily="18" charset="0"/>
              <a:cs typeface="Times New Roman" panose="02020603050405020304" pitchFamily="18" charset="0"/>
            </a:endParaRPr>
          </a:p>
          <a:p>
            <a:r>
              <a:rPr lang="en-US" altLang="en-US" dirty="0">
                <a:latin typeface="Times New Roman" panose="02020603050405020304" pitchFamily="18" charset="0"/>
                <a:cs typeface="Times New Roman" panose="02020603050405020304" pitchFamily="18" charset="0"/>
              </a:rPr>
              <a:t>16-city:		10</a:t>
            </a:r>
            <a:r>
              <a:rPr lang="en-US" altLang="en-US" baseline="30000" dirty="0">
                <a:latin typeface="Times New Roman" panose="02020603050405020304" pitchFamily="18" charset="0"/>
                <a:cs typeface="Times New Roman" panose="02020603050405020304" pitchFamily="18" charset="0"/>
              </a:rPr>
              <a:t>11</a:t>
            </a:r>
            <a:r>
              <a:rPr lang="en-US" altLang="en-US" dirty="0">
                <a:latin typeface="Times New Roman" panose="02020603050405020304" pitchFamily="18" charset="0"/>
                <a:cs typeface="Times New Roman" panose="02020603050405020304" pitchFamily="18" charset="0"/>
              </a:rPr>
              <a:t> – the number of neurons 				   in the brain</a:t>
            </a:r>
          </a:p>
          <a:p>
            <a:r>
              <a:rPr lang="en-US" altLang="en-US" dirty="0">
                <a:latin typeface="Times New Roman" panose="02020603050405020304" pitchFamily="18" charset="0"/>
                <a:cs typeface="Times New Roman" panose="02020603050405020304" pitchFamily="18" charset="0"/>
              </a:rPr>
              <a:t>21-city:		10</a:t>
            </a:r>
            <a:r>
              <a:rPr lang="en-US" altLang="en-US" baseline="30000" dirty="0">
                <a:latin typeface="Times New Roman" panose="02020603050405020304" pitchFamily="18" charset="0"/>
                <a:cs typeface="Times New Roman" panose="02020603050405020304" pitchFamily="18" charset="0"/>
              </a:rPr>
              <a:t>18</a:t>
            </a:r>
            <a:r>
              <a:rPr lang="en-US" altLang="en-US" dirty="0">
                <a:latin typeface="Times New Roman" panose="02020603050405020304" pitchFamily="18" charset="0"/>
                <a:cs typeface="Times New Roman" panose="02020603050405020304" pitchFamily="18" charset="0"/>
              </a:rPr>
              <a:t> – the number of seconds since 			   the Big Bang</a:t>
            </a:r>
            <a:endParaRPr lang="en-US" altLang="en-US" baseline="30000" dirty="0">
              <a:latin typeface="Times New Roman" panose="02020603050405020304" pitchFamily="18" charset="0"/>
              <a:cs typeface="Times New Roman" panose="02020603050405020304" pitchFamily="18" charset="0"/>
            </a:endParaRPr>
          </a:p>
          <a:p>
            <a:r>
              <a:rPr lang="en-US" altLang="en-US" dirty="0">
                <a:latin typeface="Times New Roman" panose="02020603050405020304" pitchFamily="18" charset="0"/>
                <a:cs typeface="Times New Roman" panose="02020603050405020304" pitchFamily="18" charset="0"/>
              </a:rPr>
              <a:t>61-city:		10</a:t>
            </a:r>
            <a:r>
              <a:rPr lang="en-US" altLang="en-US" baseline="30000" dirty="0">
                <a:latin typeface="Times New Roman" panose="02020603050405020304" pitchFamily="18" charset="0"/>
                <a:cs typeface="Times New Roman" panose="02020603050405020304" pitchFamily="18" charset="0"/>
              </a:rPr>
              <a:t>81</a:t>
            </a:r>
            <a:r>
              <a:rPr lang="en-US" altLang="en-US" dirty="0">
                <a:latin typeface="Times New Roman" panose="02020603050405020304" pitchFamily="18" charset="0"/>
                <a:cs typeface="Times New Roman" panose="02020603050405020304" pitchFamily="18" charset="0"/>
              </a:rPr>
              <a:t> – the number of atoms 				   in the Universe</a:t>
            </a:r>
          </a:p>
          <a:p>
            <a:r>
              <a:rPr lang="en-US" altLang="en-US" dirty="0">
                <a:latin typeface="Times New Roman" panose="02020603050405020304" pitchFamily="18" charset="0"/>
                <a:cs typeface="Times New Roman" panose="02020603050405020304" pitchFamily="18" charset="0"/>
              </a:rPr>
              <a:t>82-city:		10</a:t>
            </a:r>
            <a:r>
              <a:rPr lang="en-US" altLang="en-US" baseline="30000" dirty="0">
                <a:latin typeface="Times New Roman" panose="02020603050405020304" pitchFamily="18" charset="0"/>
                <a:cs typeface="Times New Roman" panose="02020603050405020304" pitchFamily="18" charset="0"/>
              </a:rPr>
              <a:t>120</a:t>
            </a:r>
            <a:r>
              <a:rPr lang="en-US" altLang="en-US" dirty="0">
                <a:latin typeface="Times New Roman" panose="02020603050405020304" pitchFamily="18" charset="0"/>
                <a:cs typeface="Times New Roman" panose="02020603050405020304" pitchFamily="18" charset="0"/>
              </a:rPr>
              <a:t> – the number of states 				    in chess</a:t>
            </a:r>
            <a:endParaRPr lang="en-US" altLang="en-US" baseline="30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66101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16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16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16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161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16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1AB70-0077-5E6E-B724-750898FCE6B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Human TSP performance</a:t>
            </a:r>
          </a:p>
        </p:txBody>
      </p:sp>
      <p:sp>
        <p:nvSpPr>
          <p:cNvPr id="3" name="Content Placeholder 2">
            <a:extLst>
              <a:ext uri="{FF2B5EF4-FFF2-40B4-BE49-F238E27FC236}">
                <a16:creationId xmlns:a16="http://schemas.microsoft.com/office/drawing/2014/main" id="{9E3DBEBD-3A12-C346-940F-C4F9608854ED}"/>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Subjects are typically tested in TSP with fewer than 100 cities.</a:t>
            </a:r>
          </a:p>
        </p:txBody>
      </p:sp>
    </p:spTree>
    <p:extLst>
      <p:ext uri="{BB962C8B-B14F-4D97-AF65-F5344CB8AC3E}">
        <p14:creationId xmlns:p14="http://schemas.microsoft.com/office/powerpoint/2010/main" val="128664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9EF6A9-27EF-E036-B555-A9ABF97F6E5B}"/>
              </a:ext>
            </a:extLst>
          </p:cNvPr>
          <p:cNvPicPr>
            <a:picLocks noChangeAspect="1"/>
          </p:cNvPicPr>
          <p:nvPr/>
        </p:nvPicPr>
        <p:blipFill>
          <a:blip r:embed="rId2"/>
          <a:stretch>
            <a:fillRect/>
          </a:stretch>
        </p:blipFill>
        <p:spPr>
          <a:xfrm>
            <a:off x="525076" y="0"/>
            <a:ext cx="7355431" cy="4527395"/>
          </a:xfrm>
          <a:prstGeom prst="rect">
            <a:avLst/>
          </a:prstGeom>
        </p:spPr>
      </p:pic>
      <p:sp>
        <p:nvSpPr>
          <p:cNvPr id="2" name="TextBox 1">
            <a:extLst>
              <a:ext uri="{FF2B5EF4-FFF2-40B4-BE49-F238E27FC236}">
                <a16:creationId xmlns:a16="http://schemas.microsoft.com/office/drawing/2014/main" id="{81363185-A6C3-CFA9-BFCC-57602E9BA3E9}"/>
              </a:ext>
            </a:extLst>
          </p:cNvPr>
          <p:cNvSpPr txBox="1"/>
          <p:nvPr/>
        </p:nvSpPr>
        <p:spPr>
          <a:xfrm>
            <a:off x="926432" y="5121442"/>
            <a:ext cx="6717631"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20-city TSP is usually solved by subjects in less than 1 minute. Forget the number of seconds since the Big Bang…</a:t>
            </a:r>
          </a:p>
        </p:txBody>
      </p:sp>
    </p:spTree>
    <p:extLst>
      <p:ext uri="{BB962C8B-B14F-4D97-AF65-F5344CB8AC3E}">
        <p14:creationId xmlns:p14="http://schemas.microsoft.com/office/powerpoint/2010/main" val="1790501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18958A-5A70-A950-DE0B-03B3C2A2CE3A}"/>
              </a:ext>
            </a:extLst>
          </p:cNvPr>
          <p:cNvPicPr>
            <a:picLocks noChangeAspect="1"/>
          </p:cNvPicPr>
          <p:nvPr/>
        </p:nvPicPr>
        <p:blipFill>
          <a:blip r:embed="rId2"/>
          <a:stretch>
            <a:fillRect/>
          </a:stretch>
        </p:blipFill>
        <p:spPr>
          <a:xfrm>
            <a:off x="517263" y="1"/>
            <a:ext cx="7383889" cy="4538546"/>
          </a:xfrm>
          <a:prstGeom prst="rect">
            <a:avLst/>
          </a:prstGeom>
        </p:spPr>
      </p:pic>
    </p:spTree>
    <p:extLst>
      <p:ext uri="{BB962C8B-B14F-4D97-AF65-F5344CB8AC3E}">
        <p14:creationId xmlns:p14="http://schemas.microsoft.com/office/powerpoint/2010/main" val="33162837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10834</TotalTime>
  <Words>2935</Words>
  <Application>Microsoft Office PowerPoint</Application>
  <PresentationFormat>Widescreen</PresentationFormat>
  <Paragraphs>203</Paragraphs>
  <Slides>52</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52</vt:i4>
      </vt:variant>
    </vt:vector>
  </HeadingPairs>
  <TitlesOfParts>
    <vt:vector size="58" baseType="lpstr">
      <vt:lpstr>Arial</vt:lpstr>
      <vt:lpstr>Calibri</vt:lpstr>
      <vt:lpstr>Calibri Light</vt:lpstr>
      <vt:lpstr>Times New Roman</vt:lpstr>
      <vt:lpstr>Office Theme</vt:lpstr>
      <vt:lpstr>2_Office Theme</vt:lpstr>
      <vt:lpstr>PowerPoint Presentation</vt:lpstr>
      <vt:lpstr>Combinatorial Optimization Problems</vt:lpstr>
      <vt:lpstr>Traveling Salesman Problem:</vt:lpstr>
      <vt:lpstr>Traveling Salesman Problem:</vt:lpstr>
      <vt:lpstr>Traveling Salesman Problem</vt:lpstr>
      <vt:lpstr>Number of tours in “small” TSP problems</vt:lpstr>
      <vt:lpstr>Human TSP performance</vt:lpstr>
      <vt:lpstr>PowerPoint Presentation</vt:lpstr>
      <vt:lpstr>PowerPoint Presentation</vt:lpstr>
      <vt:lpstr>PowerPoint Presentation</vt:lpstr>
      <vt:lpstr>PowerPoint Presentation</vt:lpstr>
      <vt:lpstr>The role of clustering</vt:lpstr>
      <vt:lpstr>Human Visual System as a Multiscale Pyramid</vt:lpstr>
      <vt:lpstr>Pyramid model</vt:lpstr>
      <vt:lpstr>Pyramid architecture is self-similar</vt:lpstr>
      <vt:lpstr>PowerPoint Presentation</vt:lpstr>
      <vt:lpstr>TSP where hierarchical clustering will not work</vt:lpstr>
      <vt:lpstr>Insight in problem solving</vt:lpstr>
      <vt:lpstr>Construct 4 equilateral triangles</vt:lpstr>
      <vt:lpstr>Insight requires changing the problem representation</vt:lpstr>
      <vt:lpstr>2D plane is a wrong representation for our triangles problem!</vt:lpstr>
      <vt:lpstr>3D space is the correct representation!</vt:lpstr>
      <vt:lpstr>Walking up and down the hill</vt:lpstr>
      <vt:lpstr>Walking up and down the hill</vt:lpstr>
      <vt:lpstr>Walking up and down the hill</vt:lpstr>
      <vt:lpstr>Insight problems</vt:lpstr>
      <vt:lpstr>The visual system changes the representation all the time.</vt:lpstr>
      <vt:lpstr>The visual system solves this insight problem for you</vt:lpstr>
      <vt:lpstr>Symmetry in the theories of Physics</vt:lpstr>
      <vt:lpstr>PowerPoint Presentation</vt:lpstr>
      <vt:lpstr>Covering 8x8 array with 2x1 domino pieces</vt:lpstr>
      <vt:lpstr>How about now?</vt:lpstr>
      <vt:lpstr>Mutilated checkerboard</vt:lpstr>
      <vt:lpstr>Analogy is a form of symmetry</vt:lpstr>
      <vt:lpstr>PowerPoint Presentation</vt:lpstr>
      <vt:lpstr>PowerPoint Presentation</vt:lpstr>
      <vt:lpstr>We can transform the difficult problem by adopting a different coordinate system</vt:lpstr>
      <vt:lpstr>PowerPoint Presentation</vt:lpstr>
      <vt:lpstr>PowerPoint Presentation</vt:lpstr>
      <vt:lpstr>We already saw a few insight problems</vt:lpstr>
      <vt:lpstr>PowerPoint Presentation</vt:lpstr>
      <vt:lpstr>Scientific Discovery</vt:lpstr>
      <vt:lpstr>Comparing volumes of two objects</vt:lpstr>
      <vt:lpstr>PowerPoint Presentation</vt:lpstr>
      <vt:lpstr>Lever principle: Archimedes  From Shepard (2008)</vt:lpstr>
      <vt:lpstr>Galileo’s Law of Free Fall</vt:lpstr>
      <vt:lpstr>Einstein's special relativity theory</vt:lpstr>
      <vt:lpstr>Einstein's special relativity theory</vt:lpstr>
      <vt:lpstr>One more brain teaser</vt:lpstr>
      <vt:lpstr>PowerPoint Presentation</vt:lpstr>
      <vt:lpstr>Conclusions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6</dc:title>
  <dc:creator>Zygmunt Pizlo</dc:creator>
  <cp:lastModifiedBy>Zygmunt Pizlo</cp:lastModifiedBy>
  <cp:revision>268</cp:revision>
  <dcterms:created xsi:type="dcterms:W3CDTF">2018-10-04T15:23:37Z</dcterms:created>
  <dcterms:modified xsi:type="dcterms:W3CDTF">2024-08-28T17:45:16Z</dcterms:modified>
</cp:coreProperties>
</file>